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omments/comment1.xml" ContentType="application/vnd.openxmlformats-officedocument.presentationml.comments+xml"/>
  <Override PartName="/ppt/notesSlides/notesSlide1.xml" ContentType="application/vnd.openxmlformats-officedocument.presentationml.notesSlide+xml"/>
  <Override PartName="/ppt/comments/comment2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48"/>
  </p:notesMasterIdLst>
  <p:sldIdLst>
    <p:sldId id="256" r:id="rId2"/>
    <p:sldId id="257" r:id="rId3"/>
    <p:sldId id="293" r:id="rId4"/>
    <p:sldId id="312" r:id="rId5"/>
    <p:sldId id="302" r:id="rId6"/>
    <p:sldId id="301" r:id="rId7"/>
    <p:sldId id="303" r:id="rId8"/>
    <p:sldId id="304" r:id="rId9"/>
    <p:sldId id="305" r:id="rId10"/>
    <p:sldId id="259" r:id="rId11"/>
    <p:sldId id="262" r:id="rId12"/>
    <p:sldId id="258" r:id="rId13"/>
    <p:sldId id="261" r:id="rId14"/>
    <p:sldId id="263" r:id="rId15"/>
    <p:sldId id="264" r:id="rId16"/>
    <p:sldId id="265" r:id="rId17"/>
    <p:sldId id="299" r:id="rId18"/>
    <p:sldId id="300" r:id="rId19"/>
    <p:sldId id="307" r:id="rId20"/>
    <p:sldId id="308" r:id="rId21"/>
    <p:sldId id="272" r:id="rId22"/>
    <p:sldId id="269" r:id="rId23"/>
    <p:sldId id="273" r:id="rId24"/>
    <p:sldId id="270" r:id="rId25"/>
    <p:sldId id="271" r:id="rId26"/>
    <p:sldId id="286" r:id="rId27"/>
    <p:sldId id="276" r:id="rId28"/>
    <p:sldId id="289" r:id="rId29"/>
    <p:sldId id="284" r:id="rId30"/>
    <p:sldId id="285" r:id="rId31"/>
    <p:sldId id="298" r:id="rId32"/>
    <p:sldId id="288" r:id="rId33"/>
    <p:sldId id="290" r:id="rId34"/>
    <p:sldId id="292" r:id="rId35"/>
    <p:sldId id="309" r:id="rId36"/>
    <p:sldId id="310" r:id="rId37"/>
    <p:sldId id="294" r:id="rId38"/>
    <p:sldId id="267" r:id="rId39"/>
    <p:sldId id="311" r:id="rId40"/>
    <p:sldId id="277" r:id="rId41"/>
    <p:sldId id="279" r:id="rId42"/>
    <p:sldId id="278" r:id="rId43"/>
    <p:sldId id="280" r:id="rId44"/>
    <p:sldId id="282" r:id="rId45"/>
    <p:sldId id="281" r:id="rId46"/>
    <p:sldId id="274" r:id="rId4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rian Hall" initials="BH" lastIdx="1" clrIdx="0">
    <p:extLst>
      <p:ext uri="{19B8F6BF-5375-455C-9EA6-DF929625EA0E}">
        <p15:presenceInfo xmlns:p15="http://schemas.microsoft.com/office/powerpoint/2012/main" userId="1c8457c1e6c3137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61" autoAdjust="0"/>
    <p:restoredTop sz="94712" autoAdjust="0"/>
  </p:normalViewPr>
  <p:slideViewPr>
    <p:cSldViewPr snapToGrid="0">
      <p:cViewPr varScale="1">
        <p:scale>
          <a:sx n="91" d="100"/>
          <a:sy n="91" d="100"/>
        </p:scale>
        <p:origin x="114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5-03-28T00:26:05.490" idx="1">
    <p:pos x="10" y="10"/>
    <p:text/>
    <p:extLst>
      <p:ext uri="{C676402C-5697-4E1C-873F-D02D1690AC5C}">
        <p15:threadingInfo xmlns:p15="http://schemas.microsoft.com/office/powerpoint/2012/main" timeZoneBias="24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5-03-28T00:26:05.490" idx="1">
    <p:pos x="10" y="10"/>
    <p:text/>
    <p:extLst>
      <p:ext uri="{C676402C-5697-4E1C-873F-D02D1690AC5C}">
        <p15:threadingInfo xmlns:p15="http://schemas.microsoft.com/office/powerpoint/2012/main" timeZoneBias="240"/>
      </p:ext>
    </p:extLs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95618E4-5288-479D-B7C1-E58A264179A7}" type="doc">
      <dgm:prSet loTypeId="urn:microsoft.com/office/officeart/2005/8/layout/vList2" loCatId="list" qsTypeId="urn:microsoft.com/office/officeart/2005/8/quickstyle/simple1" qsCatId="simple" csTypeId="urn:microsoft.com/office/officeart/2005/8/colors/accent4_2" csCatId="accent4" phldr="1"/>
      <dgm:spPr/>
      <dgm:t>
        <a:bodyPr/>
        <a:lstStyle/>
        <a:p>
          <a:endParaRPr lang="en-US"/>
        </a:p>
      </dgm:t>
    </dgm:pt>
    <dgm:pt modelId="{4C4AE2E0-EA66-4AE2-AD20-11F6BDC016AC}">
      <dgm:prSet phldrT="[Text]"/>
      <dgm:spPr/>
      <dgm:t>
        <a:bodyPr/>
        <a:lstStyle/>
        <a:p>
          <a:r>
            <a:rPr lang="en-US" dirty="0" smtClean="0"/>
            <a:t>Basic overview of Redis</a:t>
          </a:r>
          <a:endParaRPr lang="en-US" dirty="0"/>
        </a:p>
      </dgm:t>
    </dgm:pt>
    <dgm:pt modelId="{68322257-072D-4936-A620-88C6C3FB993F}" type="parTrans" cxnId="{BE434476-50FE-4B65-807D-1A4FCE83B8A0}">
      <dgm:prSet/>
      <dgm:spPr/>
      <dgm:t>
        <a:bodyPr/>
        <a:lstStyle/>
        <a:p>
          <a:endParaRPr lang="en-US"/>
        </a:p>
      </dgm:t>
    </dgm:pt>
    <dgm:pt modelId="{EB2694A5-F18B-4BD7-ABC3-D93DA6BA6D08}" type="sibTrans" cxnId="{BE434476-50FE-4B65-807D-1A4FCE83B8A0}">
      <dgm:prSet/>
      <dgm:spPr/>
      <dgm:t>
        <a:bodyPr/>
        <a:lstStyle/>
        <a:p>
          <a:endParaRPr lang="en-US"/>
        </a:p>
      </dgm:t>
    </dgm:pt>
    <dgm:pt modelId="{36B1D1B5-BF2E-4797-9FDF-8721D956B224}">
      <dgm:prSet phldrT="[Text]"/>
      <dgm:spPr/>
      <dgm:t>
        <a:bodyPr/>
        <a:lstStyle/>
        <a:p>
          <a:r>
            <a:rPr lang="en-US" dirty="0" smtClean="0"/>
            <a:t>Approaches to using it as a Cache</a:t>
          </a:r>
        </a:p>
      </dgm:t>
    </dgm:pt>
    <dgm:pt modelId="{A7D3E4ED-033F-4345-B095-A0287CA7F820}" type="parTrans" cxnId="{215E5080-3E75-4B72-B2A9-DAAB7686E6E0}">
      <dgm:prSet/>
      <dgm:spPr/>
      <dgm:t>
        <a:bodyPr/>
        <a:lstStyle/>
        <a:p>
          <a:endParaRPr lang="en-US"/>
        </a:p>
      </dgm:t>
    </dgm:pt>
    <dgm:pt modelId="{3444EA36-1FF5-495B-8D82-4CA21D05283B}" type="sibTrans" cxnId="{215E5080-3E75-4B72-B2A9-DAAB7686E6E0}">
      <dgm:prSet/>
      <dgm:spPr/>
      <dgm:t>
        <a:bodyPr/>
        <a:lstStyle/>
        <a:p>
          <a:endParaRPr lang="en-US"/>
        </a:p>
      </dgm:t>
    </dgm:pt>
    <dgm:pt modelId="{99EFDA6A-CA5B-4C6E-B8BE-EB332CEC526D}">
      <dgm:prSet phldrT="[Text]"/>
      <dgm:spPr/>
      <dgm:t>
        <a:bodyPr/>
        <a:lstStyle/>
        <a:p>
          <a:r>
            <a:rPr lang="en-US" dirty="0" smtClean="0"/>
            <a:t>Azure Features</a:t>
          </a:r>
        </a:p>
      </dgm:t>
    </dgm:pt>
    <dgm:pt modelId="{4C84CA00-E578-48E8-AB73-51C147682A3E}" type="parTrans" cxnId="{F2AB5122-E554-4F46-B352-57BC31E21E3E}">
      <dgm:prSet/>
      <dgm:spPr/>
      <dgm:t>
        <a:bodyPr/>
        <a:lstStyle/>
        <a:p>
          <a:endParaRPr lang="en-US"/>
        </a:p>
      </dgm:t>
    </dgm:pt>
    <dgm:pt modelId="{BEE74CD8-B04E-4F52-A953-F12FCD10CE04}" type="sibTrans" cxnId="{F2AB5122-E554-4F46-B352-57BC31E21E3E}">
      <dgm:prSet/>
      <dgm:spPr/>
      <dgm:t>
        <a:bodyPr/>
        <a:lstStyle/>
        <a:p>
          <a:endParaRPr lang="en-US"/>
        </a:p>
      </dgm:t>
    </dgm:pt>
    <dgm:pt modelId="{F8008589-137F-4D93-94F8-6E3752E9AF08}" type="pres">
      <dgm:prSet presAssocID="{495618E4-5288-479D-B7C1-E58A264179A7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849FBAA-ECFB-472D-AB48-4AA8AD552901}" type="pres">
      <dgm:prSet presAssocID="{4C4AE2E0-EA66-4AE2-AD20-11F6BDC016AC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D911A79-4FB1-4EF1-BA72-78C0804A2CDE}" type="pres">
      <dgm:prSet presAssocID="{EB2694A5-F18B-4BD7-ABC3-D93DA6BA6D08}" presName="spacer" presStyleCnt="0"/>
      <dgm:spPr/>
      <dgm:t>
        <a:bodyPr/>
        <a:lstStyle/>
        <a:p>
          <a:endParaRPr lang="en-US"/>
        </a:p>
      </dgm:t>
    </dgm:pt>
    <dgm:pt modelId="{00C6A358-6192-462C-A4CF-6F2058786D19}" type="pres">
      <dgm:prSet presAssocID="{36B1D1B5-BF2E-4797-9FDF-8721D956B224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E92553F-3B4C-4243-9B66-27F6FC0B3209}" type="pres">
      <dgm:prSet presAssocID="{3444EA36-1FF5-495B-8D82-4CA21D05283B}" presName="spacer" presStyleCnt="0"/>
      <dgm:spPr/>
      <dgm:t>
        <a:bodyPr/>
        <a:lstStyle/>
        <a:p>
          <a:endParaRPr lang="en-US"/>
        </a:p>
      </dgm:t>
    </dgm:pt>
    <dgm:pt modelId="{E27EBBEA-7937-4A6D-9C69-2232BA42E05C}" type="pres">
      <dgm:prSet presAssocID="{99EFDA6A-CA5B-4C6E-B8BE-EB332CEC526D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11C0B14-312E-40D0-860C-93F07DA67228}" type="presOf" srcId="{99EFDA6A-CA5B-4C6E-B8BE-EB332CEC526D}" destId="{E27EBBEA-7937-4A6D-9C69-2232BA42E05C}" srcOrd="0" destOrd="0" presId="urn:microsoft.com/office/officeart/2005/8/layout/vList2"/>
    <dgm:cxn modelId="{BE434476-50FE-4B65-807D-1A4FCE83B8A0}" srcId="{495618E4-5288-479D-B7C1-E58A264179A7}" destId="{4C4AE2E0-EA66-4AE2-AD20-11F6BDC016AC}" srcOrd="0" destOrd="0" parTransId="{68322257-072D-4936-A620-88C6C3FB993F}" sibTransId="{EB2694A5-F18B-4BD7-ABC3-D93DA6BA6D08}"/>
    <dgm:cxn modelId="{1D97F477-E3F3-4CA0-A88C-574CAC0ED161}" type="presOf" srcId="{4C4AE2E0-EA66-4AE2-AD20-11F6BDC016AC}" destId="{E849FBAA-ECFB-472D-AB48-4AA8AD552901}" srcOrd="0" destOrd="0" presId="urn:microsoft.com/office/officeart/2005/8/layout/vList2"/>
    <dgm:cxn modelId="{215E5080-3E75-4B72-B2A9-DAAB7686E6E0}" srcId="{495618E4-5288-479D-B7C1-E58A264179A7}" destId="{36B1D1B5-BF2E-4797-9FDF-8721D956B224}" srcOrd="1" destOrd="0" parTransId="{A7D3E4ED-033F-4345-B095-A0287CA7F820}" sibTransId="{3444EA36-1FF5-495B-8D82-4CA21D05283B}"/>
    <dgm:cxn modelId="{F2AB5122-E554-4F46-B352-57BC31E21E3E}" srcId="{495618E4-5288-479D-B7C1-E58A264179A7}" destId="{99EFDA6A-CA5B-4C6E-B8BE-EB332CEC526D}" srcOrd="2" destOrd="0" parTransId="{4C84CA00-E578-48E8-AB73-51C147682A3E}" sibTransId="{BEE74CD8-B04E-4F52-A953-F12FCD10CE04}"/>
    <dgm:cxn modelId="{E6E41456-8485-4A5A-9698-E141F94001DF}" type="presOf" srcId="{36B1D1B5-BF2E-4797-9FDF-8721D956B224}" destId="{00C6A358-6192-462C-A4CF-6F2058786D19}" srcOrd="0" destOrd="0" presId="urn:microsoft.com/office/officeart/2005/8/layout/vList2"/>
    <dgm:cxn modelId="{09AE83D3-CBAA-45FC-8AA3-A4722B47A695}" type="presOf" srcId="{495618E4-5288-479D-B7C1-E58A264179A7}" destId="{F8008589-137F-4D93-94F8-6E3752E9AF08}" srcOrd="0" destOrd="0" presId="urn:microsoft.com/office/officeart/2005/8/layout/vList2"/>
    <dgm:cxn modelId="{EA285D48-EDAB-433F-8129-83C8EC965955}" type="presParOf" srcId="{F8008589-137F-4D93-94F8-6E3752E9AF08}" destId="{E849FBAA-ECFB-472D-AB48-4AA8AD552901}" srcOrd="0" destOrd="0" presId="urn:microsoft.com/office/officeart/2005/8/layout/vList2"/>
    <dgm:cxn modelId="{B941B86C-B2C7-4A66-93AD-29AC7E06F39A}" type="presParOf" srcId="{F8008589-137F-4D93-94F8-6E3752E9AF08}" destId="{4D911A79-4FB1-4EF1-BA72-78C0804A2CDE}" srcOrd="1" destOrd="0" presId="urn:microsoft.com/office/officeart/2005/8/layout/vList2"/>
    <dgm:cxn modelId="{D0A0FCAA-C2B2-40A3-95EC-02143EC8A8EB}" type="presParOf" srcId="{F8008589-137F-4D93-94F8-6E3752E9AF08}" destId="{00C6A358-6192-462C-A4CF-6F2058786D19}" srcOrd="2" destOrd="0" presId="urn:microsoft.com/office/officeart/2005/8/layout/vList2"/>
    <dgm:cxn modelId="{BCB55323-7421-454F-AD14-E10EDCB66BCD}" type="presParOf" srcId="{F8008589-137F-4D93-94F8-6E3752E9AF08}" destId="{7E92553F-3B4C-4243-9B66-27F6FC0B3209}" srcOrd="3" destOrd="0" presId="urn:microsoft.com/office/officeart/2005/8/layout/vList2"/>
    <dgm:cxn modelId="{079C2BA7-BB5E-4EAC-836D-F070C8037E39}" type="presParOf" srcId="{F8008589-137F-4D93-94F8-6E3752E9AF08}" destId="{E27EBBEA-7937-4A6D-9C69-2232BA42E05C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95618E4-5288-479D-B7C1-E58A264179A7}" type="doc">
      <dgm:prSet loTypeId="urn:microsoft.com/office/officeart/2005/8/layout/vList2" loCatId="list" qsTypeId="urn:microsoft.com/office/officeart/2005/8/quickstyle/simple1" qsCatId="simple" csTypeId="urn:microsoft.com/office/officeart/2005/8/colors/accent4_2" csCatId="accent4" phldr="1"/>
      <dgm:spPr/>
      <dgm:t>
        <a:bodyPr/>
        <a:lstStyle/>
        <a:p>
          <a:endParaRPr lang="en-US"/>
        </a:p>
      </dgm:t>
    </dgm:pt>
    <dgm:pt modelId="{36B1D1B5-BF2E-4797-9FDF-8721D956B224}">
      <dgm:prSet phldrT="[Text]"/>
      <dgm:spPr/>
      <dgm:t>
        <a:bodyPr/>
        <a:lstStyle/>
        <a:p>
          <a:r>
            <a:rPr lang="en-US" dirty="0" smtClean="0"/>
            <a:t>Ask Questions</a:t>
          </a:r>
          <a:endParaRPr lang="en-US" dirty="0" smtClean="0"/>
        </a:p>
      </dgm:t>
    </dgm:pt>
    <dgm:pt modelId="{A7D3E4ED-033F-4345-B095-A0287CA7F820}" type="parTrans" cxnId="{215E5080-3E75-4B72-B2A9-DAAB7686E6E0}">
      <dgm:prSet/>
      <dgm:spPr/>
      <dgm:t>
        <a:bodyPr/>
        <a:lstStyle/>
        <a:p>
          <a:endParaRPr lang="en-US"/>
        </a:p>
      </dgm:t>
    </dgm:pt>
    <dgm:pt modelId="{3444EA36-1FF5-495B-8D82-4CA21D05283B}" type="sibTrans" cxnId="{215E5080-3E75-4B72-B2A9-DAAB7686E6E0}">
      <dgm:prSet/>
      <dgm:spPr/>
      <dgm:t>
        <a:bodyPr/>
        <a:lstStyle/>
        <a:p>
          <a:endParaRPr lang="en-US"/>
        </a:p>
      </dgm:t>
    </dgm:pt>
    <dgm:pt modelId="{99EFDA6A-CA5B-4C6E-B8BE-EB332CEC526D}">
      <dgm:prSet phldrT="[Text]"/>
      <dgm:spPr/>
      <dgm:t>
        <a:bodyPr/>
        <a:lstStyle/>
        <a:p>
          <a:r>
            <a:rPr lang="en-US" dirty="0" smtClean="0"/>
            <a:t>I’ll start</a:t>
          </a:r>
          <a:endParaRPr lang="en-US" dirty="0" smtClean="0"/>
        </a:p>
      </dgm:t>
    </dgm:pt>
    <dgm:pt modelId="{4C84CA00-E578-48E8-AB73-51C147682A3E}" type="parTrans" cxnId="{F2AB5122-E554-4F46-B352-57BC31E21E3E}">
      <dgm:prSet/>
      <dgm:spPr/>
      <dgm:t>
        <a:bodyPr/>
        <a:lstStyle/>
        <a:p>
          <a:endParaRPr lang="en-US"/>
        </a:p>
      </dgm:t>
    </dgm:pt>
    <dgm:pt modelId="{BEE74CD8-B04E-4F52-A953-F12FCD10CE04}" type="sibTrans" cxnId="{F2AB5122-E554-4F46-B352-57BC31E21E3E}">
      <dgm:prSet/>
      <dgm:spPr/>
      <dgm:t>
        <a:bodyPr/>
        <a:lstStyle/>
        <a:p>
          <a:endParaRPr lang="en-US"/>
        </a:p>
      </dgm:t>
    </dgm:pt>
    <dgm:pt modelId="{F8008589-137F-4D93-94F8-6E3752E9AF08}" type="pres">
      <dgm:prSet presAssocID="{495618E4-5288-479D-B7C1-E58A264179A7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0C6A358-6192-462C-A4CF-6F2058786D19}" type="pres">
      <dgm:prSet presAssocID="{36B1D1B5-BF2E-4797-9FDF-8721D956B224}" presName="parentText" presStyleLbl="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E92553F-3B4C-4243-9B66-27F6FC0B3209}" type="pres">
      <dgm:prSet presAssocID="{3444EA36-1FF5-495B-8D82-4CA21D05283B}" presName="spacer" presStyleCnt="0"/>
      <dgm:spPr/>
      <dgm:t>
        <a:bodyPr/>
        <a:lstStyle/>
        <a:p>
          <a:endParaRPr lang="en-US"/>
        </a:p>
      </dgm:t>
    </dgm:pt>
    <dgm:pt modelId="{E27EBBEA-7937-4A6D-9C69-2232BA42E05C}" type="pres">
      <dgm:prSet presAssocID="{99EFDA6A-CA5B-4C6E-B8BE-EB332CEC526D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3E6D83F-6494-4F32-A96A-5816ECE47257}" type="presOf" srcId="{495618E4-5288-479D-B7C1-E58A264179A7}" destId="{F8008589-137F-4D93-94F8-6E3752E9AF08}" srcOrd="0" destOrd="0" presId="urn:microsoft.com/office/officeart/2005/8/layout/vList2"/>
    <dgm:cxn modelId="{D4F13EB0-8FFE-4399-BA08-D7F34BC3BF00}" type="presOf" srcId="{99EFDA6A-CA5B-4C6E-B8BE-EB332CEC526D}" destId="{E27EBBEA-7937-4A6D-9C69-2232BA42E05C}" srcOrd="0" destOrd="0" presId="urn:microsoft.com/office/officeart/2005/8/layout/vList2"/>
    <dgm:cxn modelId="{215E5080-3E75-4B72-B2A9-DAAB7686E6E0}" srcId="{495618E4-5288-479D-B7C1-E58A264179A7}" destId="{36B1D1B5-BF2E-4797-9FDF-8721D956B224}" srcOrd="0" destOrd="0" parTransId="{A7D3E4ED-033F-4345-B095-A0287CA7F820}" sibTransId="{3444EA36-1FF5-495B-8D82-4CA21D05283B}"/>
    <dgm:cxn modelId="{F2AB5122-E554-4F46-B352-57BC31E21E3E}" srcId="{495618E4-5288-479D-B7C1-E58A264179A7}" destId="{99EFDA6A-CA5B-4C6E-B8BE-EB332CEC526D}" srcOrd="1" destOrd="0" parTransId="{4C84CA00-E578-48E8-AB73-51C147682A3E}" sibTransId="{BEE74CD8-B04E-4F52-A953-F12FCD10CE04}"/>
    <dgm:cxn modelId="{407BAF06-DCFC-4F6B-9091-BBD2C1E9E48B}" type="presOf" srcId="{36B1D1B5-BF2E-4797-9FDF-8721D956B224}" destId="{00C6A358-6192-462C-A4CF-6F2058786D19}" srcOrd="0" destOrd="0" presId="urn:microsoft.com/office/officeart/2005/8/layout/vList2"/>
    <dgm:cxn modelId="{B942B620-AFB8-4361-940D-44BACD2F4C32}" type="presParOf" srcId="{F8008589-137F-4D93-94F8-6E3752E9AF08}" destId="{00C6A358-6192-462C-A4CF-6F2058786D19}" srcOrd="0" destOrd="0" presId="urn:microsoft.com/office/officeart/2005/8/layout/vList2"/>
    <dgm:cxn modelId="{3AA550EC-7741-4165-8276-EF35F9556D87}" type="presParOf" srcId="{F8008589-137F-4D93-94F8-6E3752E9AF08}" destId="{7E92553F-3B4C-4243-9B66-27F6FC0B3209}" srcOrd="1" destOrd="0" presId="urn:microsoft.com/office/officeart/2005/8/layout/vList2"/>
    <dgm:cxn modelId="{F3FDE64A-E2C6-41D0-98C4-BA9EE6148EC9}" type="presParOf" srcId="{F8008589-137F-4D93-94F8-6E3752E9AF08}" destId="{E27EBBEA-7937-4A6D-9C69-2232BA42E05C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49FBAA-ECFB-472D-AB48-4AA8AD552901}">
      <dsp:nvSpPr>
        <dsp:cNvPr id="0" name=""/>
        <dsp:cNvSpPr/>
      </dsp:nvSpPr>
      <dsp:spPr>
        <a:xfrm>
          <a:off x="0" y="102400"/>
          <a:ext cx="8128000" cy="86346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/>
            <a:t>Basic overview of Redis</a:t>
          </a:r>
          <a:endParaRPr lang="en-US" sz="3600" kern="1200" dirty="0"/>
        </a:p>
      </dsp:txBody>
      <dsp:txXfrm>
        <a:off x="42151" y="144551"/>
        <a:ext cx="8043698" cy="779158"/>
      </dsp:txXfrm>
    </dsp:sp>
    <dsp:sp modelId="{00C6A358-6192-462C-A4CF-6F2058786D19}">
      <dsp:nvSpPr>
        <dsp:cNvPr id="0" name=""/>
        <dsp:cNvSpPr/>
      </dsp:nvSpPr>
      <dsp:spPr>
        <a:xfrm>
          <a:off x="0" y="1069540"/>
          <a:ext cx="8128000" cy="86346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/>
            <a:t>Approaches to using it as a Cache</a:t>
          </a:r>
        </a:p>
      </dsp:txBody>
      <dsp:txXfrm>
        <a:off x="42151" y="1111691"/>
        <a:ext cx="8043698" cy="779158"/>
      </dsp:txXfrm>
    </dsp:sp>
    <dsp:sp modelId="{E27EBBEA-7937-4A6D-9C69-2232BA42E05C}">
      <dsp:nvSpPr>
        <dsp:cNvPr id="0" name=""/>
        <dsp:cNvSpPr/>
      </dsp:nvSpPr>
      <dsp:spPr>
        <a:xfrm>
          <a:off x="0" y="2036680"/>
          <a:ext cx="8128000" cy="86346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/>
            <a:t>Azure Features</a:t>
          </a:r>
        </a:p>
      </dsp:txBody>
      <dsp:txXfrm>
        <a:off x="42151" y="2078831"/>
        <a:ext cx="8043698" cy="77915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C6A358-6192-462C-A4CF-6F2058786D19}">
      <dsp:nvSpPr>
        <dsp:cNvPr id="0" name=""/>
        <dsp:cNvSpPr/>
      </dsp:nvSpPr>
      <dsp:spPr>
        <a:xfrm>
          <a:off x="0" y="1195"/>
          <a:ext cx="8128000" cy="1415114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4790" tIns="224790" rIns="224790" bIns="224790" numCol="1" spcCol="1270" anchor="ctr" anchorCtr="0">
          <a:noAutofit/>
        </a:bodyPr>
        <a:lstStyle/>
        <a:p>
          <a:pPr lvl="0" algn="l" defTabSz="2622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900" kern="1200" dirty="0" smtClean="0"/>
            <a:t>Ask Questions</a:t>
          </a:r>
          <a:endParaRPr lang="en-US" sz="5900" kern="1200" dirty="0" smtClean="0"/>
        </a:p>
      </dsp:txBody>
      <dsp:txXfrm>
        <a:off x="69080" y="70275"/>
        <a:ext cx="7989840" cy="1276954"/>
      </dsp:txXfrm>
    </dsp:sp>
    <dsp:sp modelId="{E27EBBEA-7937-4A6D-9C69-2232BA42E05C}">
      <dsp:nvSpPr>
        <dsp:cNvPr id="0" name=""/>
        <dsp:cNvSpPr/>
      </dsp:nvSpPr>
      <dsp:spPr>
        <a:xfrm>
          <a:off x="0" y="1586230"/>
          <a:ext cx="8128000" cy="1415114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4790" tIns="224790" rIns="224790" bIns="224790" numCol="1" spcCol="1270" anchor="ctr" anchorCtr="0">
          <a:noAutofit/>
        </a:bodyPr>
        <a:lstStyle/>
        <a:p>
          <a:pPr lvl="0" algn="l" defTabSz="2622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900" kern="1200" dirty="0" smtClean="0"/>
            <a:t>I’ll start</a:t>
          </a:r>
          <a:endParaRPr lang="en-US" sz="5900" kern="1200" dirty="0" smtClean="0"/>
        </a:p>
      </dsp:txBody>
      <dsp:txXfrm>
        <a:off x="69080" y="1655310"/>
        <a:ext cx="7989840" cy="127695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DA8201-72A0-449C-A262-01E745887A86}" type="datetimeFigureOut">
              <a:rPr lang="en-US" smtClean="0"/>
              <a:t>2016-04-16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C46F62-0837-4EDB-884F-5507FF5BA4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2740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C46F62-0837-4EDB-884F-5507FF5BA4E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1143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  <a:prstGeom prst="rect">
            <a:avLst/>
          </a:prstGeom>
        </p:spPr>
        <p:txBody>
          <a:bodyPr anchor="b"/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10158984" y="1792224"/>
            <a:ext cx="990599" cy="304799"/>
          </a:xfrm>
        </p:spPr>
        <p:txBody>
          <a:bodyPr/>
          <a:lstStyle>
            <a:lvl1pPr algn="l">
              <a:defRPr b="0">
                <a:solidFill>
                  <a:schemeClr val="bg1"/>
                </a:solidFill>
              </a:defRPr>
            </a:lvl1pPr>
          </a:lstStyle>
          <a:p>
            <a:fld id="{E9462EF3-3C4F-43EE-ACEE-D4B806740EA3}" type="datetimeFigureOut">
              <a:rPr lang="en-US" dirty="0"/>
              <a:pPr/>
              <a:t>2016-04-16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8951976" y="3227832"/>
            <a:ext cx="3867912" cy="310896"/>
          </a:xfrm>
        </p:spPr>
        <p:txBody>
          <a:bodyPr/>
          <a:lstStyle>
            <a:lvl1pPr>
              <a:defRPr sz="10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8" name="Rectangle 7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1008" y="292608"/>
            <a:ext cx="838199" cy="767687"/>
          </a:xfrm>
        </p:spPr>
        <p:txBody>
          <a:bodyPr/>
          <a:lstStyle>
            <a:lvl1pPr>
              <a:defRPr sz="2800" b="0" i="0">
                <a:latin typeface="+mj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7" y="4969927"/>
            <a:ext cx="8825657" cy="56673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7" y="553666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43B39-165A-4B68-AA5C-581F5336313C}" type="datetimeFigureOut">
              <a:rPr lang="en-US" dirty="0"/>
              <a:t>2016-04-16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060704"/>
            <a:ext cx="8833104" cy="1371600"/>
          </a:xfrm>
          <a:prstGeom prst="rect">
            <a:avLst/>
          </a:prstGeom>
        </p:spPr>
        <p:txBody>
          <a:bodyPr anchor="ctr" anchorCtr="0"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2144" y="3547872"/>
            <a:ext cx="8825659" cy="2478024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C8C57-33F9-4259-AC4F-0E3F5BEC9B94}" type="datetimeFigureOut">
              <a:rPr lang="en-US" dirty="0"/>
              <a:t>2016-04-16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6" name="Rectangle 1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4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7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2" name="TextBox 11"/>
          <p:cNvSpPr txBox="1"/>
          <p:nvPr/>
        </p:nvSpPr>
        <p:spPr bwMode="gray">
          <a:xfrm>
            <a:off x="898295" y="596767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 bwMode="gray">
          <a:xfrm>
            <a:off x="9715063" y="2629300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980517"/>
            <a:ext cx="8460983" cy="2698249"/>
          </a:xfrm>
          <a:prstGeom prst="rect">
            <a:avLst/>
          </a:prstGeom>
        </p:spPr>
        <p:txBody>
          <a:bodyPr anchor="ctr" anchorCtr="0"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 bwMode="gray">
          <a:xfrm>
            <a:off x="1945945" y="3679987"/>
            <a:ext cx="7725772" cy="342174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1400" cap="small" dirty="0">
                <a:solidFill>
                  <a:schemeClr val="tx2">
                    <a:lumMod val="40000"/>
                    <a:lumOff val="60000"/>
                  </a:schemeClr>
                </a:solidFill>
                <a:latin typeface="+mn-lt"/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8"/>
            <a:ext cx="8825659" cy="997858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8772B-8FA2-401F-A0A1-A59855EDBC3E}" type="datetimeFigureOut">
              <a:rPr lang="en-US" dirty="0"/>
              <a:t>2016-04-16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23" name="Rectangle 2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3525"/>
            <a:ext cx="8865623" cy="1819656"/>
          </a:xfrm>
          <a:prstGeom prst="rect">
            <a:avLst/>
          </a:prstGeo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9200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D5BDE-5A90-4611-82E9-0FC5746D30C5}" type="datetimeFigureOut">
              <a:rPr lang="en-US" dirty="0"/>
              <a:t>2016-04-16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0" name="Rectangle 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3129168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4" y="3179764"/>
            <a:ext cx="3129168" cy="2847290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5380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4"/>
            <a:ext cx="3145380" cy="2847290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6700" y="2595032"/>
            <a:ext cx="3161029" cy="58473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6700" y="3179764"/>
            <a:ext cx="3161029" cy="2847290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384991" y="2603500"/>
            <a:ext cx="32564" cy="3423554"/>
          </a:xfrm>
          <a:prstGeom prst="line">
            <a:avLst/>
          </a:prstGeom>
          <a:ln w="12700" cmpd="sng">
            <a:solidFill>
              <a:schemeClr val="tx1">
                <a:lumMod val="75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5824" y="2603500"/>
            <a:ext cx="0" cy="3423554"/>
          </a:xfrm>
          <a:prstGeom prst="line">
            <a:avLst/>
          </a:prstGeom>
          <a:ln w="12700" cmpd="sng">
            <a:solidFill>
              <a:schemeClr val="tx1">
                <a:lumMod val="75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DA17D-0BEA-4E76-A7FC-F7C188BC48D1}" type="datetimeFigureOut">
              <a:rPr lang="en-US" dirty="0"/>
              <a:t>2016-04-16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  <a:prstGeom prst="rect">
            <a:avLst/>
          </a:prstGeom>
        </p:spPr>
        <p:txBody>
          <a:bodyPr anchor="ctr" anchorCtr="0"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5"/>
            <a:ext cx="3050438" cy="57626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2" y="2610916"/>
            <a:ext cx="2691242" cy="1584094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7"/>
            <a:ext cx="3050438" cy="91794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2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8865" y="5109108"/>
            <a:ext cx="3050438" cy="91257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3433" y="4532842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3433" y="5109107"/>
            <a:ext cx="3050438" cy="917947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384245" y="2603500"/>
            <a:ext cx="1" cy="3461811"/>
          </a:xfrm>
          <a:prstGeom prst="line">
            <a:avLst/>
          </a:prstGeom>
          <a:ln w="12700" cmpd="sng">
            <a:solidFill>
              <a:schemeClr val="tx1">
                <a:lumMod val="75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807352" y="2603500"/>
            <a:ext cx="0" cy="3461811"/>
          </a:xfrm>
          <a:prstGeom prst="line">
            <a:avLst/>
          </a:prstGeom>
          <a:ln w="12700" cmpd="sng">
            <a:solidFill>
              <a:schemeClr val="tx1">
                <a:lumMod val="75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9AC7D-18CA-4236-82B9-D75EB1D66EAE}" type="datetimeFigureOut">
              <a:rPr lang="en-US" dirty="0"/>
              <a:t>2016-04-16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595033"/>
            <a:ext cx="8825659" cy="3424768"/>
          </a:xfrm>
        </p:spPr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8300E-C023-45CD-A0BE-EDB7A8C6EA8B}" type="datetimeFigureOut">
              <a:rPr lang="en-US" dirty="0"/>
              <a:t>2016-04-16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3" name="Rectangle 12"/>
            <p:cNvSpPr/>
            <p:nvPr/>
          </p:nvSpPr>
          <p:spPr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6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76756" y="1278466"/>
            <a:ext cx="1441567" cy="4748591"/>
          </a:xfrm>
          <a:prstGeom prst="rect">
            <a:avLst/>
          </a:prstGeo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5"/>
            <a:ext cx="6256025" cy="474859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20EAD-E369-4933-8469-ED7764B56A1B}" type="datetimeFigureOut">
              <a:rPr lang="en-US" dirty="0"/>
              <a:t>2016-04-16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20" name="Rectangle 1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9"/>
            <a:ext cx="8825659" cy="706964"/>
          </a:xfrm>
          <a:prstGeom prst="rect">
            <a:avLst/>
          </a:prstGeom>
        </p:spPr>
        <p:txBody>
          <a:bodyPr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C0EF2-9919-473B-8215-8616BAF10692}" type="datetimeFigureOut">
              <a:rPr lang="en-US" dirty="0"/>
              <a:t>2016-04-16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00" b="1"/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Rectangle 8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7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679192"/>
            <a:ext cx="4343400" cy="2286000"/>
          </a:xfrm>
          <a:prstGeom prst="rect">
            <a:avLst/>
          </a:prstGeom>
        </p:spPr>
        <p:txBody>
          <a:bodyPr anchor="ctr" anchorCtr="0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4576" y="2679192"/>
            <a:ext cx="3758184" cy="2286000"/>
          </a:xfrm>
        </p:spPr>
        <p:txBody>
          <a:bodyPr anchor="ctr" anchorCtr="0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472EB-AC54-4713-BFC2-BEB621108C63}" type="datetimeFigureOut">
              <a:rPr lang="en-US" dirty="0"/>
              <a:t>2016-04-16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00" b="1"/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10" name="Rectangle 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969264"/>
            <a:ext cx="8825659" cy="704088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8032" cy="3416301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76" y="2603500"/>
            <a:ext cx="4828032" cy="341630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55A0C-791E-4545-B787-F98AD45CD761}" type="datetimeFigureOut">
              <a:rPr lang="en-US" dirty="0"/>
              <a:t>2016-04-16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69264"/>
            <a:ext cx="8825659" cy="70408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6040"/>
            <a:ext cx="48280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98448"/>
            <a:ext cx="4828032" cy="2843784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76" y="2606040"/>
            <a:ext cx="48280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1" y="3187921"/>
            <a:ext cx="4825160" cy="2854311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36B77-F4F4-4427-AC4F-9A623798AD82}" type="datetimeFigureOut">
              <a:rPr lang="en-US" dirty="0"/>
              <a:t>2016-04-16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2144" y="969264"/>
            <a:ext cx="8825659" cy="704088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BE790C-34EB-4565-8437-CACF4CDB7822}" type="datetimeFigureOut">
              <a:rPr lang="en-US" dirty="0"/>
              <a:t>2016-04-16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4A4C11-22B8-4A4E-8126-B3AF6B948A8E}" type="datetimeFigureOut">
              <a:rPr lang="en-US" dirty="0"/>
              <a:t>2016-04-16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Rectangle 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298448"/>
            <a:ext cx="2793159" cy="1597152"/>
          </a:xfrm>
          <a:prstGeom prst="rect">
            <a:avLst/>
          </a:prstGeo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79008" y="1447800"/>
            <a:ext cx="5195997" cy="45720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3" y="3129280"/>
            <a:ext cx="2793159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D06B6-C816-4861-964D-15A98395707D}" type="datetimeFigureOut">
              <a:rPr lang="en-US" dirty="0"/>
              <a:t>2016-04-16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693332"/>
            <a:ext cx="3860259" cy="173566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1A8AB-EA7C-4B1B-9D73-E2551851FABE}" type="datetimeFigureOut">
              <a:rPr lang="en-US" dirty="0"/>
              <a:t>2016-04-16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7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30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2760" y="6391656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90786BE5-D2A3-4BF0-8B30-D7403E61B3DC}" type="datetimeFigureOut">
              <a:rPr lang="en-US" dirty="0"/>
              <a:t>2016-04-16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7784" y="6391656"/>
            <a:ext cx="3867912" cy="310896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29" name="Rectangle 2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ebbia/RedisRepo" TargetMode="External"/><Relationship Id="rId7" Type="http://schemas.openxmlformats.org/officeDocument/2006/relationships/image" Target="../media/image3.jpg"/><Relationship Id="rId2" Type="http://schemas.openxmlformats.org/officeDocument/2006/relationships/hyperlink" Target="https://github.com/hallmanac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jpg"/><Relationship Id="rId5" Type="http://schemas.openxmlformats.org/officeDocument/2006/relationships/hyperlink" Target="mailto:Brian@NebbiaTech.com" TargetMode="External"/><Relationship Id="rId4" Type="http://schemas.openxmlformats.org/officeDocument/2006/relationships/hyperlink" Target="https://github.com/Hallmanac/redis-aspnet-azure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://redis.io/documentation" TargetMode="Externa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chocolatey.org/packages/redis-64" TargetMode="Externa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chocolatey.org/packages/redis-64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://redisdesktop.com/" TargetMode="Externa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tackExchange/StackExchange.Redis" TargetMode="Externa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ebbia/RedisRepo" TargetMode="External"/><Relationship Id="rId2" Type="http://schemas.openxmlformats.org/officeDocument/2006/relationships/hyperlink" Target="https://github.com/hallmanac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mailto:Brian@NebbiaTech.com" TargetMode="External"/><Relationship Id="rId4" Type="http://schemas.openxmlformats.org/officeDocument/2006/relationships/hyperlink" Target="https://github.com/Hallmanac/redis-aspnet-azure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7.png"/><Relationship Id="rId7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Caching with Redis on Azure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Brian Hall</a:t>
            </a:r>
          </a:p>
          <a:p>
            <a:r>
              <a:rPr lang="en-US" i="1" dirty="0" smtClean="0"/>
              <a:t>Chief minion @ Nebbia Technology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640413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Redis Keys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cap="none" dirty="0" smtClean="0"/>
              <a:t>Binary safe strings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cap="none" dirty="0" smtClean="0"/>
              <a:t>Case Sensitive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cap="none" dirty="0" smtClean="0"/>
              <a:t>Max 512MB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 smtClean="0"/>
              <a:t>Don’t do it!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cap="none" dirty="0" smtClean="0"/>
              <a:t>Hash the key instead</a:t>
            </a:r>
          </a:p>
        </p:txBody>
      </p:sp>
    </p:spTree>
    <p:extLst>
      <p:ext uri="{BB962C8B-B14F-4D97-AF65-F5344CB8AC3E}">
        <p14:creationId xmlns:p14="http://schemas.microsoft.com/office/powerpoint/2010/main" val="2373367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Redis Types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cap="none" dirty="0" smtClean="0"/>
              <a:t>String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cap="none" dirty="0" smtClean="0"/>
              <a:t>List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cap="none" dirty="0" smtClean="0"/>
              <a:t>Set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cap="none" dirty="0" smtClean="0"/>
              <a:t>Sorted set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cap="none" dirty="0" smtClean="0"/>
              <a:t>Hash</a:t>
            </a:r>
          </a:p>
        </p:txBody>
      </p:sp>
    </p:spTree>
    <p:extLst>
      <p:ext uri="{BB962C8B-B14F-4D97-AF65-F5344CB8AC3E}">
        <p14:creationId xmlns:p14="http://schemas.microsoft.com/office/powerpoint/2010/main" val="2541708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1751" y="2664880"/>
            <a:ext cx="4977487" cy="2286000"/>
          </a:xfrm>
        </p:spPr>
        <p:txBody>
          <a:bodyPr/>
          <a:lstStyle/>
          <a:p>
            <a:r>
              <a:rPr lang="en-US" dirty="0" smtClean="0"/>
              <a:t>Redis Type: </a:t>
            </a:r>
            <a:r>
              <a:rPr lang="en-US" b="1" dirty="0" smtClean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String</a:t>
            </a:r>
            <a:endParaRPr lang="en-US" b="1" dirty="0">
              <a:solidFill>
                <a:schemeClr val="accent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cap="none" dirty="0" smtClean="0"/>
              <a:t>Binary safe</a:t>
            </a:r>
          </a:p>
        </p:txBody>
      </p:sp>
    </p:spTree>
    <p:extLst>
      <p:ext uri="{BB962C8B-B14F-4D97-AF65-F5344CB8AC3E}">
        <p14:creationId xmlns:p14="http://schemas.microsoft.com/office/powerpoint/2010/main" val="1543335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1751" y="2664880"/>
            <a:ext cx="4977487" cy="2286000"/>
          </a:xfrm>
        </p:spPr>
        <p:txBody>
          <a:bodyPr/>
          <a:lstStyle/>
          <a:p>
            <a:r>
              <a:rPr lang="en-US" dirty="0" smtClean="0"/>
              <a:t>Redis Type: </a:t>
            </a:r>
            <a:r>
              <a:rPr lang="en-US" b="1" dirty="0" smtClean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List</a:t>
            </a:r>
            <a:endParaRPr lang="en-US" b="1" dirty="0">
              <a:solidFill>
                <a:schemeClr val="accent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85570" y="478972"/>
            <a:ext cx="5297423" cy="5728498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cap="none" dirty="0" smtClean="0"/>
              <a:t>Collection of Non-unique strings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cap="none" dirty="0" smtClean="0"/>
              <a:t>Setup like a Linked list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cap="none" dirty="0" smtClean="0"/>
              <a:t>Push and pop is cheap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 smtClean="0"/>
              <a:t>Small lists as fast as very </a:t>
            </a:r>
            <a:r>
              <a:rPr lang="en-US" smtClean="0"/>
              <a:t>large lists</a:t>
            </a:r>
            <a:endParaRPr lang="en-US" cap="non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cap="none" dirty="0" smtClean="0"/>
              <a:t>Seek by index is expensive (a.k.a. random access)</a:t>
            </a:r>
            <a:endParaRPr lang="en-US" cap="none" dirty="0"/>
          </a:p>
        </p:txBody>
      </p:sp>
    </p:spTree>
    <p:extLst>
      <p:ext uri="{BB962C8B-B14F-4D97-AF65-F5344CB8AC3E}">
        <p14:creationId xmlns:p14="http://schemas.microsoft.com/office/powerpoint/2010/main" val="2732628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1751" y="2664880"/>
            <a:ext cx="4977487" cy="2286000"/>
          </a:xfrm>
        </p:spPr>
        <p:txBody>
          <a:bodyPr/>
          <a:lstStyle/>
          <a:p>
            <a:r>
              <a:rPr lang="en-US" dirty="0" smtClean="0"/>
              <a:t>Redis Type: </a:t>
            </a:r>
            <a:r>
              <a:rPr lang="en-US" b="1" dirty="0" smtClean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Set</a:t>
            </a:r>
            <a:endParaRPr lang="en-US" b="1" dirty="0">
              <a:solidFill>
                <a:schemeClr val="accent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25648" y="2679192"/>
            <a:ext cx="5232952" cy="228600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cap="none" dirty="0" smtClean="0"/>
              <a:t>Unordered collection of strings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cap="none" dirty="0" smtClean="0"/>
              <a:t>Random Access is fully supported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cap="none" dirty="0" smtClean="0"/>
              <a:t>Additional operations like intersect and union</a:t>
            </a:r>
            <a:endParaRPr lang="en-US" cap="none" dirty="0"/>
          </a:p>
        </p:txBody>
      </p:sp>
    </p:spTree>
    <p:extLst>
      <p:ext uri="{BB962C8B-B14F-4D97-AF65-F5344CB8AC3E}">
        <p14:creationId xmlns:p14="http://schemas.microsoft.com/office/powerpoint/2010/main" val="951688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8790" y="2679192"/>
            <a:ext cx="5563897" cy="2286000"/>
          </a:xfrm>
        </p:spPr>
        <p:txBody>
          <a:bodyPr/>
          <a:lstStyle/>
          <a:p>
            <a:r>
              <a:rPr lang="en-US" dirty="0" smtClean="0"/>
              <a:t>Redis Type: </a:t>
            </a:r>
            <a:r>
              <a:rPr lang="en-US" b="1" dirty="0" smtClean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Sorted</a:t>
            </a:r>
            <a:r>
              <a:rPr lang="en-US" dirty="0" smtClean="0"/>
              <a:t> </a:t>
            </a:r>
            <a:r>
              <a:rPr lang="en-US" b="1" dirty="0" smtClean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Set</a:t>
            </a:r>
            <a:endParaRPr lang="en-US" b="1" dirty="0">
              <a:solidFill>
                <a:schemeClr val="accent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06053" y="1219199"/>
            <a:ext cx="5533398" cy="5172891"/>
          </a:xfrm>
        </p:spPr>
        <p:txBody>
          <a:bodyPr>
            <a:normAutofit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cap="none" dirty="0" smtClean="0"/>
              <a:t>Like a set but with ordering via a "floating point value" called a </a:t>
            </a:r>
            <a:r>
              <a:rPr lang="en-US" b="1" cap="none" dirty="0" smtClean="0">
                <a:solidFill>
                  <a:srgbClr val="0070C0"/>
                </a:solidFill>
              </a:rPr>
              <a:t>score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cap="none" dirty="0" smtClean="0"/>
              <a:t>Score is based on how the elements are added/updated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cap="none" dirty="0" smtClean="0"/>
              <a:t>Sort operation is done at time of writing to the Redis DB, based on the score value (not when reading)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cap="none" dirty="0" smtClean="0"/>
              <a:t>Sorted by score and then </a:t>
            </a:r>
            <a:r>
              <a:rPr lang="en-US" cap="none" dirty="0" err="1" smtClean="0"/>
              <a:t>lexigraphically</a:t>
            </a:r>
            <a:endParaRPr lang="en-US" cap="non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cap="none" dirty="0" smtClean="0"/>
              <a:t>Example: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 smtClean="0"/>
              <a:t>Key: “</a:t>
            </a:r>
            <a:r>
              <a:rPr lang="en-US" dirty="0" err="1" smtClean="0"/>
              <a:t>UserBirthdays</a:t>
            </a:r>
            <a:r>
              <a:rPr lang="en-US" dirty="0" smtClean="0"/>
              <a:t>”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cap="none" dirty="0" smtClean="0"/>
              <a:t>Value: 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cap="none" dirty="0" smtClean="0"/>
              <a:t>{ “</a:t>
            </a:r>
            <a:r>
              <a:rPr lang="en-US" cap="none" dirty="0" err="1" smtClean="0"/>
              <a:t>UserId</a:t>
            </a:r>
            <a:r>
              <a:rPr lang="en-US" cap="none" dirty="0" smtClean="0"/>
              <a:t>”: “5”, “Username”: “Esteban”}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 smtClean="0"/>
              <a:t>Score</a:t>
            </a:r>
            <a:r>
              <a:rPr lang="en-US" dirty="0"/>
              <a:t>: </a:t>
            </a:r>
            <a:r>
              <a:rPr lang="en-US" dirty="0" smtClean="0"/>
              <a:t>635787405990736030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 err="1" smtClean="0"/>
              <a:t>DateTimeOffset.UtcNow.Ticks</a:t>
            </a:r>
            <a:endParaRPr lang="en-US" cap="none" dirty="0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cap="none" dirty="0"/>
          </a:p>
        </p:txBody>
      </p:sp>
    </p:spTree>
    <p:extLst>
      <p:ext uri="{BB962C8B-B14F-4D97-AF65-F5344CB8AC3E}">
        <p14:creationId xmlns:p14="http://schemas.microsoft.com/office/powerpoint/2010/main" val="4148551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8790" y="2679192"/>
            <a:ext cx="5563897" cy="2286000"/>
          </a:xfrm>
        </p:spPr>
        <p:txBody>
          <a:bodyPr/>
          <a:lstStyle/>
          <a:p>
            <a:r>
              <a:rPr lang="en-US" dirty="0" smtClean="0"/>
              <a:t>Redis Type: </a:t>
            </a:r>
            <a:r>
              <a:rPr lang="en-US" b="1" dirty="0" smtClean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Hash</a:t>
            </a:r>
            <a:endParaRPr lang="en-US" b="1" dirty="0">
              <a:solidFill>
                <a:schemeClr val="accent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25648" y="2679192"/>
            <a:ext cx="5232952" cy="228600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cap="none" dirty="0" smtClean="0"/>
              <a:t>Collection of name/value pairs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cap="none" dirty="0" smtClean="0"/>
              <a:t>A single hash holds as much as you have memory available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cap="none" dirty="0" smtClean="0"/>
              <a:t>A “Cache within a Cache”</a:t>
            </a:r>
            <a:endParaRPr lang="en-US" cap="none" dirty="0"/>
          </a:p>
        </p:txBody>
      </p:sp>
    </p:spTree>
    <p:extLst>
      <p:ext uri="{BB962C8B-B14F-4D97-AF65-F5344CB8AC3E}">
        <p14:creationId xmlns:p14="http://schemas.microsoft.com/office/powerpoint/2010/main" val="3584458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But </a:t>
            </a:r>
            <a:r>
              <a:rPr lang="en-US" dirty="0" smtClean="0"/>
              <a:t>Why </a:t>
            </a:r>
            <a:r>
              <a:rPr lang="en-US" dirty="0" smtClean="0"/>
              <a:t>Redis?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0447" y="2914824"/>
            <a:ext cx="3149206" cy="27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630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 smtClean="0"/>
              <a:t>Decouples app </a:t>
            </a:r>
            <a:r>
              <a:rPr lang="en-US" b="1" i="1" dirty="0" smtClean="0"/>
              <a:t>cache</a:t>
            </a:r>
            <a:r>
              <a:rPr lang="en-US" dirty="0" smtClean="0"/>
              <a:t> from app </a:t>
            </a:r>
            <a:r>
              <a:rPr lang="en-US" b="1" i="1" dirty="0" smtClean="0"/>
              <a:t>server</a:t>
            </a:r>
            <a:endParaRPr lang="en-US" b="1" i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446" y="2613270"/>
            <a:ext cx="2877784" cy="2158338"/>
          </a:xfrm>
        </p:spPr>
      </p:pic>
      <p:grpSp>
        <p:nvGrpSpPr>
          <p:cNvPr id="7" name="Group 6"/>
          <p:cNvGrpSpPr/>
          <p:nvPr/>
        </p:nvGrpSpPr>
        <p:grpSpPr>
          <a:xfrm>
            <a:off x="5857875" y="3067050"/>
            <a:ext cx="1905000" cy="933450"/>
            <a:chOff x="5857875" y="3067050"/>
            <a:chExt cx="1905000" cy="933450"/>
          </a:xfrm>
        </p:grpSpPr>
        <p:sp>
          <p:nvSpPr>
            <p:cNvPr id="5" name="Can 4"/>
            <p:cNvSpPr/>
            <p:nvPr/>
          </p:nvSpPr>
          <p:spPr>
            <a:xfrm>
              <a:off x="5857875" y="3067050"/>
              <a:ext cx="1905000" cy="933450"/>
            </a:xfrm>
            <a:prstGeom prst="can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6057901" y="3415784"/>
              <a:ext cx="15239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Redis Server</a:t>
              </a:r>
              <a:endParaRPr lang="en-US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3105151" y="4857749"/>
            <a:ext cx="1943100" cy="857250"/>
            <a:chOff x="4379067" y="4385192"/>
            <a:chExt cx="1943100" cy="857250"/>
          </a:xfrm>
        </p:grpSpPr>
        <p:sp>
          <p:nvSpPr>
            <p:cNvPr id="8" name="Rounded Rectangle 7"/>
            <p:cNvSpPr/>
            <p:nvPr/>
          </p:nvSpPr>
          <p:spPr>
            <a:xfrm>
              <a:off x="4379067" y="4385192"/>
              <a:ext cx="1943100" cy="857250"/>
            </a:xfrm>
            <a:prstGeom prst="round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514849" y="4629151"/>
              <a:ext cx="16715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Web Server 1</a:t>
              </a:r>
              <a:endParaRPr lang="en-US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8705851" y="4857749"/>
            <a:ext cx="1943100" cy="857250"/>
            <a:chOff x="4379067" y="4385192"/>
            <a:chExt cx="1943100" cy="857250"/>
          </a:xfrm>
        </p:grpSpPr>
        <p:sp>
          <p:nvSpPr>
            <p:cNvPr id="12" name="Rounded Rectangle 11"/>
            <p:cNvSpPr/>
            <p:nvPr/>
          </p:nvSpPr>
          <p:spPr>
            <a:xfrm>
              <a:off x="4379067" y="4385192"/>
              <a:ext cx="1943100" cy="857250"/>
            </a:xfrm>
            <a:prstGeom prst="round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514849" y="4629151"/>
              <a:ext cx="16715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API Server</a:t>
              </a:r>
              <a:endParaRPr lang="en-US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819775" y="5714999"/>
            <a:ext cx="1943100" cy="857250"/>
            <a:chOff x="4379067" y="4385192"/>
            <a:chExt cx="1943100" cy="857250"/>
          </a:xfrm>
        </p:grpSpPr>
        <p:sp>
          <p:nvSpPr>
            <p:cNvPr id="15" name="Rounded Rectangle 14"/>
            <p:cNvSpPr/>
            <p:nvPr/>
          </p:nvSpPr>
          <p:spPr>
            <a:xfrm>
              <a:off x="4379067" y="4385192"/>
              <a:ext cx="1943100" cy="857250"/>
            </a:xfrm>
            <a:prstGeom prst="round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514849" y="4629151"/>
              <a:ext cx="16715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Web Server 2</a:t>
              </a:r>
              <a:endParaRPr lang="en-US" dirty="0"/>
            </a:p>
          </p:txBody>
        </p:sp>
      </p:grpSp>
      <p:cxnSp>
        <p:nvCxnSpPr>
          <p:cNvPr id="18" name="Straight Arrow Connector 17"/>
          <p:cNvCxnSpPr/>
          <p:nvPr/>
        </p:nvCxnSpPr>
        <p:spPr>
          <a:xfrm flipH="1">
            <a:off x="4912471" y="4000500"/>
            <a:ext cx="945404" cy="85724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5" idx="3"/>
          </p:cNvCxnSpPr>
          <p:nvPr/>
        </p:nvCxnSpPr>
        <p:spPr>
          <a:xfrm flipH="1">
            <a:off x="6800850" y="4000500"/>
            <a:ext cx="9525" cy="171449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 flipV="1">
            <a:off x="7665195" y="4000500"/>
            <a:ext cx="1040655" cy="87153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1529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Survives App or API server recycle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446" y="2613270"/>
            <a:ext cx="2877784" cy="2158338"/>
          </a:xfrm>
        </p:spPr>
      </p:pic>
      <p:grpSp>
        <p:nvGrpSpPr>
          <p:cNvPr id="7" name="Group 6"/>
          <p:cNvGrpSpPr/>
          <p:nvPr/>
        </p:nvGrpSpPr>
        <p:grpSpPr>
          <a:xfrm>
            <a:off x="5857875" y="3067050"/>
            <a:ext cx="1905000" cy="933450"/>
            <a:chOff x="5857875" y="3067050"/>
            <a:chExt cx="1905000" cy="933450"/>
          </a:xfrm>
        </p:grpSpPr>
        <p:sp>
          <p:nvSpPr>
            <p:cNvPr id="5" name="Can 4"/>
            <p:cNvSpPr/>
            <p:nvPr/>
          </p:nvSpPr>
          <p:spPr>
            <a:xfrm>
              <a:off x="5857875" y="3067050"/>
              <a:ext cx="1905000" cy="933450"/>
            </a:xfrm>
            <a:prstGeom prst="can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6057901" y="3415784"/>
              <a:ext cx="15239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Redis Server</a:t>
              </a:r>
              <a:endParaRPr lang="en-US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3105151" y="4857749"/>
            <a:ext cx="1943100" cy="857250"/>
            <a:chOff x="4379067" y="4385192"/>
            <a:chExt cx="1943100" cy="857250"/>
          </a:xfrm>
        </p:grpSpPr>
        <p:sp>
          <p:nvSpPr>
            <p:cNvPr id="8" name="Rounded Rectangle 7"/>
            <p:cNvSpPr/>
            <p:nvPr/>
          </p:nvSpPr>
          <p:spPr>
            <a:xfrm>
              <a:off x="4379067" y="4385192"/>
              <a:ext cx="1943100" cy="857250"/>
            </a:xfrm>
            <a:prstGeom prst="round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514849" y="4629151"/>
              <a:ext cx="16715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Web Server 1</a:t>
              </a:r>
              <a:endParaRPr lang="en-US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8705851" y="4857749"/>
            <a:ext cx="1943100" cy="857250"/>
            <a:chOff x="4379067" y="4385192"/>
            <a:chExt cx="1943100" cy="857250"/>
          </a:xfrm>
        </p:grpSpPr>
        <p:sp>
          <p:nvSpPr>
            <p:cNvPr id="12" name="Rounded Rectangle 11"/>
            <p:cNvSpPr/>
            <p:nvPr/>
          </p:nvSpPr>
          <p:spPr>
            <a:xfrm>
              <a:off x="4379067" y="4385192"/>
              <a:ext cx="1943100" cy="857250"/>
            </a:xfrm>
            <a:prstGeom prst="round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514849" y="4629151"/>
              <a:ext cx="16715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API Server</a:t>
              </a:r>
              <a:endParaRPr lang="en-US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819775" y="5714999"/>
            <a:ext cx="1943100" cy="857250"/>
            <a:chOff x="4379067" y="4385192"/>
            <a:chExt cx="1943100" cy="857250"/>
          </a:xfrm>
        </p:grpSpPr>
        <p:sp>
          <p:nvSpPr>
            <p:cNvPr id="15" name="Rounded Rectangle 14"/>
            <p:cNvSpPr/>
            <p:nvPr/>
          </p:nvSpPr>
          <p:spPr>
            <a:xfrm>
              <a:off x="4379067" y="4385192"/>
              <a:ext cx="1943100" cy="857250"/>
            </a:xfrm>
            <a:prstGeom prst="round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514849" y="4629151"/>
              <a:ext cx="16715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Web Server 2</a:t>
              </a:r>
              <a:endParaRPr lang="en-US" dirty="0"/>
            </a:p>
          </p:txBody>
        </p:sp>
      </p:grpSp>
      <p:cxnSp>
        <p:nvCxnSpPr>
          <p:cNvPr id="18" name="Straight Arrow Connector 17"/>
          <p:cNvCxnSpPr/>
          <p:nvPr/>
        </p:nvCxnSpPr>
        <p:spPr>
          <a:xfrm flipH="1">
            <a:off x="4912471" y="4000500"/>
            <a:ext cx="945404" cy="85724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5" idx="3"/>
          </p:cNvCxnSpPr>
          <p:nvPr/>
        </p:nvCxnSpPr>
        <p:spPr>
          <a:xfrm flipH="1">
            <a:off x="6800850" y="4000500"/>
            <a:ext cx="9525" cy="171449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 flipV="1">
            <a:off x="7665195" y="4000500"/>
            <a:ext cx="1040655" cy="87153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 flipV="1">
            <a:off x="3009900" y="4771608"/>
            <a:ext cx="2152650" cy="1114842"/>
          </a:xfrm>
          <a:prstGeom prst="line">
            <a:avLst/>
          </a:prstGeom>
          <a:ln w="571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H="1">
            <a:off x="8334375" y="4771608"/>
            <a:ext cx="2781300" cy="1033879"/>
          </a:xfrm>
          <a:prstGeom prst="line">
            <a:avLst/>
          </a:prstGeom>
          <a:ln w="571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4234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9228" y="2237499"/>
            <a:ext cx="8825659" cy="3416300"/>
          </a:xfrm>
        </p:spPr>
        <p:txBody>
          <a:bodyPr/>
          <a:lstStyle/>
          <a:p>
            <a:r>
              <a:rPr lang="en-US" b="1" dirty="0" smtClean="0"/>
              <a:t>Chief Minion @ Nebbia Technology</a:t>
            </a:r>
          </a:p>
          <a:p>
            <a:r>
              <a:rPr lang="en-US" b="1" dirty="0" smtClean="0"/>
              <a:t>Twitter:</a:t>
            </a:r>
            <a:r>
              <a:rPr lang="en-US" dirty="0" smtClean="0"/>
              <a:t> @</a:t>
            </a:r>
            <a:r>
              <a:rPr lang="en-US" dirty="0" err="1" smtClean="0"/>
              <a:t>Hallmanac</a:t>
            </a:r>
            <a:endParaRPr lang="en-US" dirty="0" smtClean="0"/>
          </a:p>
          <a:p>
            <a:r>
              <a:rPr lang="en-US" b="1" dirty="0" smtClean="0"/>
              <a:t>Github:</a:t>
            </a:r>
            <a:r>
              <a:rPr lang="en-US" dirty="0" smtClean="0"/>
              <a:t> </a:t>
            </a:r>
            <a:r>
              <a:rPr lang="en-US" dirty="0" smtClean="0">
                <a:hlinkClick r:id="rId2"/>
              </a:rPr>
              <a:t>https://github.com/hallmanac</a:t>
            </a:r>
            <a:endParaRPr lang="en-US" dirty="0" smtClean="0"/>
          </a:p>
          <a:p>
            <a:r>
              <a:rPr lang="en-US" b="1" dirty="0" smtClean="0"/>
              <a:t>Github:</a:t>
            </a:r>
            <a:r>
              <a:rPr lang="en-US" dirty="0" smtClean="0"/>
              <a:t> </a:t>
            </a:r>
            <a:r>
              <a:rPr lang="en-US" dirty="0" smtClean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github.com/Nebbia/RedisRepo</a:t>
            </a:r>
            <a:endParaRPr lang="en-US" dirty="0" smtClean="0"/>
          </a:p>
          <a:p>
            <a:r>
              <a:rPr lang="en-US" b="1" dirty="0" smtClean="0"/>
              <a:t>Github: </a:t>
            </a:r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github.com/Hallmanac/redis-aspnet-azure</a:t>
            </a:r>
            <a:endParaRPr lang="en-US" dirty="0" smtClean="0"/>
          </a:p>
          <a:p>
            <a:r>
              <a:rPr lang="en-US" b="1" dirty="0" smtClean="0"/>
              <a:t>Email:</a:t>
            </a:r>
            <a:r>
              <a:rPr lang="en-US" dirty="0" smtClean="0"/>
              <a:t> </a:t>
            </a:r>
            <a:r>
              <a:rPr lang="en-US" dirty="0" smtClean="0">
                <a:hlinkClick r:id="rId5"/>
              </a:rPr>
              <a:t>Brian@NebbiaTech.com</a:t>
            </a:r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0581" y="2237499"/>
            <a:ext cx="3260062" cy="414830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87116">
            <a:off x="6747110" y="4175592"/>
            <a:ext cx="1879525" cy="25060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52573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Can be used as Pub/Sub</a:t>
            </a:r>
            <a:endParaRPr lang="en-US" dirty="0"/>
          </a:p>
        </p:txBody>
      </p:sp>
      <p:pic>
        <p:nvPicPr>
          <p:cNvPr id="19" name="Content Placeholder 1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0643" y="2622549"/>
            <a:ext cx="4595554" cy="3940175"/>
          </a:xfrm>
        </p:spPr>
      </p:pic>
    </p:spTree>
    <p:extLst>
      <p:ext uri="{BB962C8B-B14F-4D97-AF65-F5344CB8AC3E}">
        <p14:creationId xmlns:p14="http://schemas.microsoft.com/office/powerpoint/2010/main" val="911965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1815" y="2717944"/>
            <a:ext cx="5207762" cy="1565802"/>
          </a:xfrm>
        </p:spPr>
        <p:txBody>
          <a:bodyPr/>
          <a:lstStyle/>
          <a:p>
            <a:pPr algn="ctr"/>
            <a:r>
              <a:rPr lang="en-US" dirty="0" smtClean="0"/>
              <a:t>Redis Cache Storage Strategies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6642340" y="444137"/>
            <a:ext cx="5083834" cy="6113417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cap="none" dirty="0" smtClean="0"/>
              <a:t>Single cache key per object stored in a Redis string as JSON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cap="none" dirty="0" smtClean="0"/>
              <a:t>Single cache key per object stored in a Redis hash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cap="none" dirty="0" smtClean="0"/>
              <a:t>Multiple objects stored in a single Redis hash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 smtClean="0"/>
              <a:t>Where the hash field (a.k.a. key) is the object’s ID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cap="none" dirty="0" smtClean="0"/>
              <a:t>And the hash value is the object stored as JSON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8171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738" y="144661"/>
            <a:ext cx="5118941" cy="304015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45738" y="3375804"/>
            <a:ext cx="11232194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u="sng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Redis</a:t>
            </a:r>
            <a:r>
              <a:rPr lang="en-US" b="1" u="sng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b="1" u="sng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Key</a:t>
            </a:r>
          </a:p>
          <a:p>
            <a:endParaRPr lang="en-US" b="1" u="sng" dirty="0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b="1" dirty="0" smtClean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user:0410a5cf-5cfe-40df-9524-81f05db76c33</a:t>
            </a:r>
            <a:endParaRPr lang="en-US" b="1" dirty="0">
              <a:solidFill>
                <a:schemeClr val="accent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45738" y="4575180"/>
            <a:ext cx="11232194" cy="203132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u="sng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Redis String Value</a:t>
            </a:r>
          </a:p>
          <a:p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	“Id”: 0410a5cf-5cfe-40df-9524-81f05db76c33,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	“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FirstName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”: “Brian”,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	“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LastName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”: “Hall”,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	“Email”: “Brian@NebbiaTech.com”</a:t>
            </a:r>
          </a:p>
          <a:p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888966" y="1587260"/>
            <a:ext cx="56071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Object as a Redis String</a:t>
            </a:r>
            <a:endParaRPr lang="en-US" sz="3600" b="1" dirty="0">
              <a:solidFill>
                <a:schemeClr val="accent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33738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738" y="144661"/>
            <a:ext cx="5118941" cy="304015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45738" y="3375804"/>
            <a:ext cx="11232194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u="sng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Redis</a:t>
            </a:r>
            <a:r>
              <a:rPr lang="en-US" b="1" u="sng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b="1" u="sng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Key</a:t>
            </a:r>
          </a:p>
          <a:p>
            <a:endParaRPr lang="en-US" b="1" u="sng" dirty="0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b="1" dirty="0" smtClean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user:0410a5cf-5cfe-40df-9524-81f05db76c33</a:t>
            </a:r>
            <a:endParaRPr lang="en-US" b="1" dirty="0">
              <a:solidFill>
                <a:schemeClr val="accent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45738" y="4575180"/>
            <a:ext cx="11232194" cy="175432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u="sng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Redis Hash Value</a:t>
            </a:r>
          </a:p>
          <a:p>
            <a:endParaRPr lang="en-US" b="1" u="sng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Field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- “Id” 	      </a:t>
            </a:r>
            <a:r>
              <a:rPr lang="en-US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Value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- “0410a5cf-5cfe-40df-9524-81f05db76c33”</a:t>
            </a:r>
          </a:p>
          <a:p>
            <a:r>
              <a:rPr lang="en-US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Field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- “</a:t>
            </a: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FirstName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”  </a:t>
            </a:r>
            <a:r>
              <a:rPr lang="en-US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Value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- “Brian”</a:t>
            </a:r>
          </a:p>
          <a:p>
            <a:r>
              <a:rPr lang="en-US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Field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- “</a:t>
            </a: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LastName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”   </a:t>
            </a:r>
            <a:r>
              <a:rPr lang="en-US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Value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- “Hall”</a:t>
            </a:r>
          </a:p>
          <a:p>
            <a:r>
              <a:rPr lang="en-US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Field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- “Email”      </a:t>
            </a:r>
            <a:r>
              <a:rPr lang="en-US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Value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- “Brian@NebbiaTech.com”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159260" y="1587260"/>
            <a:ext cx="53368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Object as a Redis Hash</a:t>
            </a:r>
            <a:endParaRPr lang="en-US" sz="3600" b="1" dirty="0">
              <a:solidFill>
                <a:schemeClr val="accent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05757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738" y="144661"/>
            <a:ext cx="5118941" cy="304015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45738" y="3375804"/>
            <a:ext cx="11232194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u="sng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Redis</a:t>
            </a:r>
            <a:r>
              <a:rPr lang="en-US" b="1" u="sng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b="1" u="sng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Key</a:t>
            </a:r>
          </a:p>
          <a:p>
            <a:endParaRPr lang="en-US" b="1" u="sng" dirty="0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b="1" dirty="0" err="1" smtClean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some-namespace:user</a:t>
            </a:r>
            <a:endParaRPr lang="en-US" b="1" dirty="0">
              <a:solidFill>
                <a:schemeClr val="accent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45738" y="4575180"/>
            <a:ext cx="5026926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u="sng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Redis Hash Field</a:t>
            </a:r>
          </a:p>
          <a:p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“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0410a5cf-5cfe-40df-9524-81f05db76c33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” 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883215" y="1172745"/>
            <a:ext cx="61190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Collection of Object types as a Redis Hash</a:t>
            </a:r>
            <a:endParaRPr lang="en-US" sz="3600" b="1" dirty="0">
              <a:solidFill>
                <a:schemeClr val="accent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664679" y="4575180"/>
            <a:ext cx="6245525" cy="203132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u="sng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Redis Hash Value</a:t>
            </a:r>
          </a:p>
          <a:p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“Id”: 0410a5cf-5cfe-40df-9524-81f05db76c33,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“</a:t>
            </a: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FirstName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”: “Brian”,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“</a:t>
            </a: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LastName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”: “Hall”,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“Email”: “Brian@NebbiaTech.com”</a:t>
            </a:r>
          </a:p>
          <a:p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4067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88228" y="1294547"/>
            <a:ext cx="11508239" cy="92333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b="1" u="sng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Redis</a:t>
            </a:r>
            <a:r>
              <a:rPr lang="en-US" b="1" u="sng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b="1" u="sng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Key</a:t>
            </a:r>
          </a:p>
          <a:p>
            <a:endParaRPr lang="en-US" b="1" u="sng" dirty="0" smtClean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b="1" dirty="0" err="1" smtClean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some-namespace:users</a:t>
            </a:r>
            <a:endParaRPr lang="en-US" b="1" dirty="0">
              <a:solidFill>
                <a:schemeClr val="accent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88229" y="2401321"/>
            <a:ext cx="5026926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u="sng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Redis Hash Field</a:t>
            </a:r>
          </a:p>
          <a:p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“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0410a5cf-5cfe-40df-9524-81f05db76c33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” 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1062" y="321605"/>
            <a:ext cx="99203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Collection of Object types as a Redis Hash</a:t>
            </a:r>
            <a:endParaRPr lang="en-US" sz="3600" b="1" dirty="0">
              <a:solidFill>
                <a:schemeClr val="accent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635924" y="2401321"/>
            <a:ext cx="6360544" cy="203132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u="sng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Redis Hash Value</a:t>
            </a:r>
          </a:p>
          <a:p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“Id”: “0410a5cf-5cfe-40df-9524-81f05db76c33”,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“</a:t>
            </a: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FirstName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”: “Brian”,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“</a:t>
            </a: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LastName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”: “Hall”,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“Email”: “Brian@NebbiaTech.com”</a:t>
            </a:r>
          </a:p>
          <a:p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88229" y="4660200"/>
            <a:ext cx="5026926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u="sng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Redis Hash Field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“f89708a8-b10e-4396-81a5-e18fa39ecec2”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635924" y="4660200"/>
            <a:ext cx="6360544" cy="203132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u="sng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Redis Hash Value</a:t>
            </a:r>
          </a:p>
          <a:p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“Id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”: “f89708a8-b10e-4396-81a5-e18fa39ecec2”,</a:t>
            </a:r>
            <a:endParaRPr lang="en-US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“</a:t>
            </a: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FirstName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”: “Esteban”,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“</a:t>
            </a: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LastName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”: “Garcia”,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“Email”: “Esteban@NebbiaTech.com”</a:t>
            </a:r>
          </a:p>
          <a:p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27804" y="2317630"/>
            <a:ext cx="11766430" cy="2208362"/>
          </a:xfrm>
          <a:prstGeom prst="rect">
            <a:avLst/>
          </a:prstGeom>
          <a:noFill/>
          <a:ln w="47625" cmpd="sng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27804" y="4588615"/>
            <a:ext cx="11766430" cy="2208362"/>
          </a:xfrm>
          <a:prstGeom prst="rect">
            <a:avLst/>
          </a:prstGeom>
          <a:noFill/>
          <a:ln w="47625" cmpd="sng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110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40268" y="1593012"/>
            <a:ext cx="8825658" cy="1528098"/>
          </a:xfrm>
        </p:spPr>
        <p:txBody>
          <a:bodyPr/>
          <a:lstStyle/>
          <a:p>
            <a:pPr algn="ctr"/>
            <a:r>
              <a:rPr lang="en-US" dirty="0" smtClean="0"/>
              <a:t>How </a:t>
            </a:r>
            <a:r>
              <a:rPr lang="en-US" dirty="0"/>
              <a:t>d</a:t>
            </a:r>
            <a:r>
              <a:rPr lang="en-US" dirty="0" smtClean="0"/>
              <a:t>o we use it?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00962" y="3460414"/>
            <a:ext cx="8825658" cy="559495"/>
          </a:xfrm>
        </p:spPr>
        <p:txBody>
          <a:bodyPr/>
          <a:lstStyle/>
          <a:p>
            <a:pPr algn="ctr"/>
            <a:r>
              <a:rPr lang="en-US" dirty="0" smtClean="0"/>
              <a:t>(Very Carefully)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5616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0306" y="2679192"/>
            <a:ext cx="5159748" cy="1297460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chemeClr val="accent3"/>
                </a:solidFill>
              </a:rPr>
              <a:t>Libraries And Tools	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61826" y="578839"/>
            <a:ext cx="5359880" cy="5729681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endParaRPr lang="en-US" cap="none" dirty="0" smtClean="0"/>
          </a:p>
          <a:p>
            <a:pPr marL="457200" indent="-457200">
              <a:buFont typeface="+mj-lt"/>
              <a:buAutoNum type="arabicPeriod"/>
            </a:pPr>
            <a:r>
              <a:rPr lang="en-US" cap="none" dirty="0" smtClean="0"/>
              <a:t>Redis Documentation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cap="none" dirty="0" smtClean="0"/>
              <a:t>Redis Server (via Chocolatey)</a:t>
            </a:r>
          </a:p>
          <a:p>
            <a:pPr marL="457200" indent="-457200">
              <a:buFont typeface="+mj-lt"/>
              <a:buAutoNum type="arabicPeriod"/>
            </a:pPr>
            <a:r>
              <a:rPr lang="en-US" cap="none" dirty="0"/>
              <a:t>Redis Desktop </a:t>
            </a:r>
            <a:r>
              <a:rPr lang="en-US" cap="none" dirty="0" smtClean="0"/>
              <a:t>Manager</a:t>
            </a:r>
          </a:p>
          <a:p>
            <a:pPr marL="457200" indent="-457200">
              <a:buFont typeface="+mj-lt"/>
              <a:buAutoNum type="arabicPeriod"/>
            </a:pPr>
            <a:r>
              <a:rPr lang="en-US" cap="none" dirty="0" err="1" smtClean="0"/>
              <a:t>StackExchange.Redis</a:t>
            </a:r>
            <a:r>
              <a:rPr lang="en-US" cap="none" dirty="0" smtClean="0"/>
              <a:t> (</a:t>
            </a:r>
            <a:r>
              <a:rPr lang="en-US" cap="none" dirty="0" err="1" smtClean="0"/>
              <a:t>Nuget</a:t>
            </a:r>
            <a:r>
              <a:rPr lang="en-US" cap="none" dirty="0" smtClean="0"/>
              <a:t>)</a:t>
            </a:r>
          </a:p>
          <a:p>
            <a:pPr marL="457200" indent="-457200">
              <a:buFont typeface="+mj-lt"/>
              <a:buAutoNum type="arabicPeriod"/>
            </a:pPr>
            <a:r>
              <a:rPr lang="en-US" cap="none" dirty="0" smtClean="0"/>
              <a:t>JSON.NET (or your JSON serializer of choice)</a:t>
            </a:r>
          </a:p>
          <a:p>
            <a:pPr marL="457200" indent="-457200">
              <a:buFont typeface="+mj-lt"/>
              <a:buAutoNum type="arabicPeriod"/>
            </a:pPr>
            <a:r>
              <a:rPr lang="en-US" cap="none" dirty="0" err="1" smtClean="0"/>
              <a:t>RedisRepo</a:t>
            </a:r>
            <a:r>
              <a:rPr lang="en-US" cap="none" dirty="0" smtClean="0"/>
              <a:t> (</a:t>
            </a:r>
            <a:r>
              <a:rPr lang="en-US" cap="none" dirty="0" err="1" smtClean="0"/>
              <a:t>Nuget</a:t>
            </a:r>
            <a:r>
              <a:rPr lang="en-US" cap="none" dirty="0" smtClean="0"/>
              <a:t> – beta &amp; Github)</a:t>
            </a:r>
          </a:p>
        </p:txBody>
      </p:sp>
    </p:spTree>
    <p:extLst>
      <p:ext uri="{BB962C8B-B14F-4D97-AF65-F5344CB8AC3E}">
        <p14:creationId xmlns:p14="http://schemas.microsoft.com/office/powerpoint/2010/main" val="2476928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0306" y="2679192"/>
            <a:ext cx="5159748" cy="1297460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chemeClr val="accent3"/>
                </a:solidFill>
              </a:rPr>
              <a:t>Libraries And Tools	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61826" y="578839"/>
            <a:ext cx="5359880" cy="5729681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endParaRPr lang="en-US" cap="none" dirty="0" smtClean="0"/>
          </a:p>
          <a:p>
            <a:pPr algn="ctr"/>
            <a:r>
              <a:rPr lang="en-US" sz="2800" cap="none" dirty="0" smtClean="0"/>
              <a:t>Redis Documentation</a:t>
            </a:r>
          </a:p>
          <a:p>
            <a:pPr algn="ctr"/>
            <a:r>
              <a:rPr lang="en-US" sz="2800" cap="none" dirty="0">
                <a:hlinkClick r:id="rId2"/>
              </a:rPr>
              <a:t>http://</a:t>
            </a:r>
            <a:r>
              <a:rPr lang="en-US" sz="2800" cap="none" dirty="0" smtClean="0">
                <a:hlinkClick r:id="rId2"/>
              </a:rPr>
              <a:t>redis.io/documentation</a:t>
            </a:r>
            <a:endParaRPr lang="en-US" sz="2800" cap="none" dirty="0" smtClean="0"/>
          </a:p>
          <a:p>
            <a:pPr algn="ctr"/>
            <a:endParaRPr lang="en-US" sz="2800" cap="none" dirty="0" smtClean="0"/>
          </a:p>
        </p:txBody>
      </p:sp>
    </p:spTree>
    <p:extLst>
      <p:ext uri="{BB962C8B-B14F-4D97-AF65-F5344CB8AC3E}">
        <p14:creationId xmlns:p14="http://schemas.microsoft.com/office/powerpoint/2010/main" val="882002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61826" y="1416908"/>
            <a:ext cx="5514844" cy="3113574"/>
          </a:xfrm>
        </p:spPr>
        <p:txBody>
          <a:bodyPr>
            <a:normAutofit/>
          </a:bodyPr>
          <a:lstStyle/>
          <a:p>
            <a:r>
              <a:rPr lang="en-US" sz="2800" cap="none" dirty="0"/>
              <a:t>Get Redis Server from </a:t>
            </a:r>
            <a:r>
              <a:rPr lang="en-US" sz="2800" b="1" i="1" cap="none" dirty="0">
                <a:solidFill>
                  <a:srgbClr val="00B050"/>
                </a:solidFill>
              </a:rPr>
              <a:t>Chocolatey </a:t>
            </a:r>
            <a:r>
              <a:rPr lang="en-US" sz="2800" b="1" i="1" cap="none" dirty="0" err="1">
                <a:solidFill>
                  <a:srgbClr val="00B050"/>
                </a:solidFill>
              </a:rPr>
              <a:t>NuGet</a:t>
            </a:r>
            <a:endParaRPr lang="en-US" sz="2800" b="1" i="1" cap="none" dirty="0">
              <a:solidFill>
                <a:srgbClr val="00B050"/>
              </a:solidFill>
            </a:endParaRPr>
          </a:p>
          <a:p>
            <a:r>
              <a:rPr lang="en-US" cap="none" dirty="0">
                <a:hlinkClick r:id="rId2"/>
              </a:rPr>
              <a:t>https://chocolatey.org/packages/redis-64</a:t>
            </a:r>
            <a:endParaRPr lang="en-US" cap="none" dirty="0"/>
          </a:p>
          <a:p>
            <a:endParaRPr lang="en-US" sz="2800" cap="none" dirty="0" smtClean="0"/>
          </a:p>
        </p:txBody>
      </p:sp>
      <p:sp>
        <p:nvSpPr>
          <p:cNvPr id="6" name="Title 1"/>
          <p:cNvSpPr txBox="1">
            <a:spLocks/>
          </p:cNvSpPr>
          <p:nvPr/>
        </p:nvSpPr>
        <p:spPr bwMode="gray">
          <a:xfrm>
            <a:off x="730306" y="2679192"/>
            <a:ext cx="5159748" cy="12974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i="0" kern="1200" cap="none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dirty="0" smtClean="0">
                <a:solidFill>
                  <a:schemeClr val="accent3"/>
                </a:solidFill>
              </a:rPr>
              <a:t>Libraries And Tools	</a:t>
            </a:r>
            <a:endParaRPr lang="en-US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169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07500" y="1006832"/>
            <a:ext cx="8825658" cy="734546"/>
          </a:xfrm>
        </p:spPr>
        <p:txBody>
          <a:bodyPr/>
          <a:lstStyle/>
          <a:p>
            <a:pPr algn="ctr"/>
            <a:r>
              <a:rPr lang="en-US" sz="4400" dirty="0" smtClean="0"/>
              <a:t>Goals for this talk</a:t>
            </a:r>
            <a:endParaRPr lang="en-US" sz="4400" dirty="0"/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4151137880"/>
              </p:ext>
            </p:extLst>
          </p:nvPr>
        </p:nvGraphicFramePr>
        <p:xfrm>
          <a:off x="1756329" y="2150479"/>
          <a:ext cx="8128000" cy="30025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05666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61826" y="1686867"/>
            <a:ext cx="5514844" cy="3113574"/>
          </a:xfrm>
        </p:spPr>
        <p:txBody>
          <a:bodyPr>
            <a:normAutofit/>
          </a:bodyPr>
          <a:lstStyle/>
          <a:p>
            <a:r>
              <a:rPr lang="en-US" sz="2800" cap="none" dirty="0" smtClean="0"/>
              <a:t>Get Redis Server from </a:t>
            </a:r>
            <a:r>
              <a:rPr lang="en-US" sz="2800" b="1" i="1" cap="none" dirty="0" smtClean="0">
                <a:solidFill>
                  <a:srgbClr val="00B050"/>
                </a:solidFill>
              </a:rPr>
              <a:t>Chocolatey </a:t>
            </a:r>
            <a:r>
              <a:rPr lang="en-US" sz="2800" b="1" i="1" cap="none" dirty="0" err="1" smtClean="0">
                <a:solidFill>
                  <a:srgbClr val="00B050"/>
                </a:solidFill>
              </a:rPr>
              <a:t>NuGet</a:t>
            </a:r>
            <a:endParaRPr lang="en-US" sz="2800" b="1" i="1" cap="none" dirty="0" smtClean="0">
              <a:solidFill>
                <a:srgbClr val="00B050"/>
              </a:solidFill>
            </a:endParaRPr>
          </a:p>
          <a:p>
            <a:r>
              <a:rPr lang="en-US" cap="none" dirty="0">
                <a:hlinkClick r:id="rId2"/>
              </a:rPr>
              <a:t>https://</a:t>
            </a:r>
            <a:r>
              <a:rPr lang="en-US" cap="none" dirty="0" smtClean="0">
                <a:hlinkClick r:id="rId2"/>
              </a:rPr>
              <a:t>chocolatey.org/packages/redis-64</a:t>
            </a:r>
            <a:r>
              <a:rPr lang="en-US" cap="none" dirty="0" smtClean="0"/>
              <a:t>  </a:t>
            </a:r>
          </a:p>
          <a:p>
            <a:endParaRPr lang="en-US" sz="2800" cap="none" dirty="0"/>
          </a:p>
          <a:p>
            <a:endParaRPr lang="en-US" sz="2800" cap="none" dirty="0" smtClean="0"/>
          </a:p>
        </p:txBody>
      </p:sp>
      <p:sp>
        <p:nvSpPr>
          <p:cNvPr id="6" name="Title 1"/>
          <p:cNvSpPr txBox="1">
            <a:spLocks/>
          </p:cNvSpPr>
          <p:nvPr/>
        </p:nvSpPr>
        <p:spPr bwMode="gray">
          <a:xfrm>
            <a:off x="730306" y="2679192"/>
            <a:ext cx="5159748" cy="12974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0" i="0" kern="1200" cap="none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dirty="0" smtClean="0">
                <a:solidFill>
                  <a:schemeClr val="accent3"/>
                </a:solidFill>
              </a:rPr>
              <a:t>Libraries And Tools	</a:t>
            </a:r>
            <a:endParaRPr lang="en-US" dirty="0">
              <a:solidFill>
                <a:schemeClr val="accent3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1826" y="3587336"/>
            <a:ext cx="4438095" cy="53158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1826" y="4329473"/>
            <a:ext cx="4438095" cy="47619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0064" y="5010995"/>
            <a:ext cx="4429857" cy="4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19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Redis As a </a:t>
            </a:r>
            <a:r>
              <a:rPr lang="en-US" dirty="0" smtClean="0"/>
              <a:t>Service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8123" y="2699679"/>
            <a:ext cx="10329922" cy="58447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123" y="3539999"/>
            <a:ext cx="4752361" cy="5926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123" y="4439335"/>
            <a:ext cx="4393143" cy="60164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8123" y="5347696"/>
            <a:ext cx="4506801" cy="572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554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0306" y="2679192"/>
            <a:ext cx="5159748" cy="1297460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chemeClr val="accent3"/>
                </a:solidFill>
              </a:rPr>
              <a:t>Libraries And Tools	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35701" y="470263"/>
            <a:ext cx="5359880" cy="5921828"/>
          </a:xfrm>
        </p:spPr>
        <p:txBody>
          <a:bodyPr>
            <a:normAutofit/>
          </a:bodyPr>
          <a:lstStyle/>
          <a:p>
            <a:pPr algn="ctr"/>
            <a:r>
              <a:rPr lang="en-US" sz="2800" u="sng" cap="none" dirty="0" smtClean="0"/>
              <a:t>Redis Desktop Manager</a:t>
            </a:r>
          </a:p>
          <a:p>
            <a:pPr algn="ctr"/>
            <a:r>
              <a:rPr lang="en-US" sz="2400" cap="none" dirty="0" smtClean="0"/>
              <a:t>It’s like SSMS for </a:t>
            </a:r>
            <a:r>
              <a:rPr lang="en-US" sz="2400" cap="none" dirty="0" smtClean="0"/>
              <a:t>Redis (sort of)</a:t>
            </a:r>
            <a:endParaRPr lang="en-US" sz="2400" cap="none" dirty="0" smtClean="0"/>
          </a:p>
          <a:p>
            <a:pPr algn="ctr"/>
            <a:r>
              <a:rPr lang="en-US" sz="2400" cap="none" dirty="0">
                <a:hlinkClick r:id="rId2"/>
              </a:rPr>
              <a:t>http://redisdesktop.com</a:t>
            </a:r>
            <a:r>
              <a:rPr lang="en-US" sz="2400" cap="none" dirty="0" smtClean="0">
                <a:hlinkClick r:id="rId2"/>
              </a:rPr>
              <a:t>/</a:t>
            </a:r>
            <a:r>
              <a:rPr lang="en-US" sz="2400" cap="none" dirty="0"/>
              <a:t> </a:t>
            </a:r>
            <a:endParaRPr lang="en-US" sz="2400" cap="none" dirty="0" smtClean="0"/>
          </a:p>
        </p:txBody>
      </p:sp>
    </p:spTree>
    <p:extLst>
      <p:ext uri="{BB962C8B-B14F-4D97-AF65-F5344CB8AC3E}">
        <p14:creationId xmlns:p14="http://schemas.microsoft.com/office/powerpoint/2010/main" val="3194893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0306" y="2679192"/>
            <a:ext cx="5159748" cy="1297460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chemeClr val="accent3"/>
                </a:solidFill>
              </a:rPr>
              <a:t>Libraries And Tools	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35701" y="263753"/>
            <a:ext cx="5359880" cy="6128338"/>
          </a:xfrm>
        </p:spPr>
        <p:txBody>
          <a:bodyPr>
            <a:normAutofit/>
          </a:bodyPr>
          <a:lstStyle/>
          <a:p>
            <a:pPr algn="ctr"/>
            <a:r>
              <a:rPr lang="en-US" sz="2800" u="sng" cap="none" dirty="0" err="1" smtClean="0"/>
              <a:t>StackExchange.Redis</a:t>
            </a:r>
            <a:endParaRPr lang="en-US" sz="2800" u="sng" cap="non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cap="none" dirty="0" smtClean="0"/>
              <a:t>Via </a:t>
            </a:r>
            <a:r>
              <a:rPr lang="en-US" cap="none" dirty="0" err="1" smtClean="0"/>
              <a:t>NuGet</a:t>
            </a:r>
            <a:endParaRPr lang="en-US" cap="non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cap="none" dirty="0" smtClean="0"/>
              <a:t>Available on Github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cap="none" dirty="0">
                <a:hlinkClick r:id="rId2"/>
              </a:rPr>
              <a:t>https://</a:t>
            </a:r>
            <a:r>
              <a:rPr lang="en-US" cap="none" dirty="0" smtClean="0">
                <a:hlinkClick r:id="rId2"/>
              </a:rPr>
              <a:t>github.com/StackExchange/StackExchange.Redis</a:t>
            </a:r>
            <a:r>
              <a:rPr lang="en-US" cap="none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17313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0306" y="2679192"/>
            <a:ext cx="5159748" cy="1297460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chemeClr val="accent3"/>
                </a:solidFill>
              </a:rPr>
              <a:t>Libraries And Tools	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35701" y="263753"/>
            <a:ext cx="5359880" cy="6128338"/>
          </a:xfrm>
        </p:spPr>
        <p:txBody>
          <a:bodyPr>
            <a:normAutofit/>
          </a:bodyPr>
          <a:lstStyle/>
          <a:p>
            <a:pPr algn="ctr"/>
            <a:r>
              <a:rPr lang="en-US" sz="2800" u="sng" cap="none" dirty="0" smtClean="0"/>
              <a:t>JSON.NET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cap="none" dirty="0" smtClean="0"/>
              <a:t>Via </a:t>
            </a:r>
            <a:r>
              <a:rPr lang="en-US" cap="none" dirty="0" err="1" smtClean="0"/>
              <a:t>NuGet</a:t>
            </a:r>
            <a:endParaRPr lang="en-US" cap="non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cap="none" dirty="0" smtClean="0"/>
              <a:t>Using this as a string serializer</a:t>
            </a:r>
          </a:p>
        </p:txBody>
      </p:sp>
    </p:spTree>
    <p:extLst>
      <p:ext uri="{BB962C8B-B14F-4D97-AF65-F5344CB8AC3E}">
        <p14:creationId xmlns:p14="http://schemas.microsoft.com/office/powerpoint/2010/main" val="2738881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0306" y="2679192"/>
            <a:ext cx="5159748" cy="1297460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chemeClr val="accent3"/>
                </a:solidFill>
              </a:rPr>
              <a:t>Libraries And Tools	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35701" y="263753"/>
            <a:ext cx="5359880" cy="6128338"/>
          </a:xfrm>
        </p:spPr>
        <p:txBody>
          <a:bodyPr>
            <a:normAutofit/>
          </a:bodyPr>
          <a:lstStyle/>
          <a:p>
            <a:pPr algn="ctr"/>
            <a:r>
              <a:rPr lang="en-US" sz="2800" u="sng" cap="none" dirty="0" err="1"/>
              <a:t>Microsoft.Web.RedisSessionStateProvider</a:t>
            </a:r>
            <a:endParaRPr lang="en-US" sz="2800" u="sng" cap="non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cap="none" dirty="0" smtClean="0"/>
              <a:t>Via </a:t>
            </a:r>
            <a:r>
              <a:rPr lang="en-US" cap="none" dirty="0" err="1" smtClean="0"/>
              <a:t>NuGet</a:t>
            </a:r>
            <a:endParaRPr lang="en-US" cap="non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cap="none" dirty="0" smtClean="0"/>
              <a:t>Using this as a string serializer</a:t>
            </a:r>
          </a:p>
        </p:txBody>
      </p:sp>
    </p:spTree>
    <p:extLst>
      <p:ext uri="{BB962C8B-B14F-4D97-AF65-F5344CB8AC3E}">
        <p14:creationId xmlns:p14="http://schemas.microsoft.com/office/powerpoint/2010/main" val="3843431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solidFill>
                  <a:srgbClr val="FFC000"/>
                </a:solidFill>
              </a:rPr>
              <a:t>Libraries And Tools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5" name="Text Placeholder 2"/>
          <p:cNvSpPr>
            <a:spLocks noGrp="1"/>
          </p:cNvSpPr>
          <p:nvPr>
            <p:ph type="body" sz="half" idx="2"/>
          </p:nvPr>
        </p:nvSpPr>
        <p:spPr>
          <a:xfrm>
            <a:off x="1688172" y="3547872"/>
            <a:ext cx="8825659" cy="2478024"/>
          </a:xfrm>
        </p:spPr>
        <p:txBody>
          <a:bodyPr>
            <a:normAutofit/>
          </a:bodyPr>
          <a:lstStyle/>
          <a:p>
            <a:pPr algn="ctr"/>
            <a:r>
              <a:rPr lang="en-US" sz="2800" u="sng" cap="none" dirty="0" err="1"/>
              <a:t>Microsoft.Web.RedisSessionStateProvider</a:t>
            </a:r>
            <a:endParaRPr lang="en-US" sz="2800" u="sng" cap="non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cap="none" dirty="0" smtClean="0"/>
              <a:t>Via </a:t>
            </a:r>
            <a:r>
              <a:rPr lang="en-US" cap="none" dirty="0" err="1" smtClean="0"/>
              <a:t>NuGet</a:t>
            </a:r>
            <a:endParaRPr lang="en-US" cap="non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cap="none" dirty="0" smtClean="0"/>
              <a:t>Allows for the use of </a:t>
            </a:r>
            <a:r>
              <a:rPr lang="en-US" cap="none" dirty="0" err="1" smtClean="0"/>
              <a:t>SessionState</a:t>
            </a:r>
            <a:endParaRPr lang="en-US" cap="none" dirty="0" smtClean="0"/>
          </a:p>
        </p:txBody>
      </p:sp>
    </p:spTree>
    <p:extLst>
      <p:ext uri="{BB962C8B-B14F-4D97-AF65-F5344CB8AC3E}">
        <p14:creationId xmlns:p14="http://schemas.microsoft.com/office/powerpoint/2010/main" val="2436522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0306" y="2679192"/>
            <a:ext cx="5159748" cy="1297460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chemeClr val="accent3"/>
                </a:solidFill>
              </a:rPr>
              <a:t>Libraries And Tools	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35701" y="263753"/>
            <a:ext cx="5359880" cy="6128338"/>
          </a:xfrm>
        </p:spPr>
        <p:txBody>
          <a:bodyPr>
            <a:normAutofit/>
          </a:bodyPr>
          <a:lstStyle/>
          <a:p>
            <a:pPr algn="ctr"/>
            <a:r>
              <a:rPr lang="en-US" sz="2800" u="sng" cap="none" dirty="0" err="1" smtClean="0"/>
              <a:t>RedisRepo</a:t>
            </a:r>
            <a:endParaRPr lang="en-US" sz="2800" u="sng" cap="non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cap="none" dirty="0" smtClean="0"/>
              <a:t>Via </a:t>
            </a:r>
            <a:r>
              <a:rPr lang="en-US" cap="none" dirty="0" err="1" smtClean="0"/>
              <a:t>NuGet</a:t>
            </a:r>
            <a:r>
              <a:rPr lang="en-US" cap="none" dirty="0" smtClean="0"/>
              <a:t> - Beta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cap="none" dirty="0" smtClean="0"/>
              <a:t>On Github: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https://github.com/Nebbia/RedisRepo</a:t>
            </a:r>
            <a:endParaRPr lang="en-US" cap="none" dirty="0" smtClean="0"/>
          </a:p>
        </p:txBody>
      </p:sp>
    </p:spTree>
    <p:extLst>
      <p:ext uri="{BB962C8B-B14F-4D97-AF65-F5344CB8AC3E}">
        <p14:creationId xmlns:p14="http://schemas.microsoft.com/office/powerpoint/2010/main" val="2900916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Cache Aside Pattern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283" y="3312724"/>
            <a:ext cx="4359980" cy="3278181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1555" y="2290550"/>
            <a:ext cx="3798406" cy="4399820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H="1">
            <a:off x="2221396" y="2827683"/>
            <a:ext cx="1167847" cy="596347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862469" y="2459515"/>
            <a:ext cx="1977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Request</a:t>
            </a:r>
            <a:endParaRPr lang="en-US" b="1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091444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DEMO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6386" y="2887881"/>
            <a:ext cx="3048000" cy="284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197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07500" y="1006832"/>
            <a:ext cx="8825658" cy="734546"/>
          </a:xfrm>
        </p:spPr>
        <p:txBody>
          <a:bodyPr/>
          <a:lstStyle/>
          <a:p>
            <a:pPr algn="ctr"/>
            <a:r>
              <a:rPr lang="en-US" sz="4400" dirty="0" smtClean="0"/>
              <a:t>Interruptions welcome</a:t>
            </a:r>
            <a:endParaRPr lang="en-US" sz="4400" dirty="0"/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2993825284"/>
              </p:ext>
            </p:extLst>
          </p:nvPr>
        </p:nvGraphicFramePr>
        <p:xfrm>
          <a:off x="1756329" y="2150479"/>
          <a:ext cx="8128000" cy="30025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54165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4858" y="1273144"/>
            <a:ext cx="9510782" cy="4357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6849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168" y="2269323"/>
            <a:ext cx="10415664" cy="2319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9467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8287" y="624308"/>
            <a:ext cx="8642450" cy="5575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6717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399" y="1309672"/>
            <a:ext cx="10525202" cy="4238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9563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399" y="1309672"/>
            <a:ext cx="10525202" cy="4238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5624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94711" y="2822713"/>
            <a:ext cx="8825658" cy="906090"/>
          </a:xfrm>
        </p:spPr>
        <p:txBody>
          <a:bodyPr/>
          <a:lstStyle/>
          <a:p>
            <a:pPr algn="ctr"/>
            <a:r>
              <a:rPr lang="en-US" dirty="0" smtClean="0"/>
              <a:t>Questions?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7393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Contact Info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Twitter:</a:t>
            </a:r>
            <a:r>
              <a:rPr lang="en-US" dirty="0" smtClean="0"/>
              <a:t> @</a:t>
            </a:r>
            <a:r>
              <a:rPr lang="en-US" dirty="0" err="1" smtClean="0"/>
              <a:t>Hallmanac</a:t>
            </a:r>
            <a:endParaRPr lang="en-US" dirty="0" smtClean="0"/>
          </a:p>
          <a:p>
            <a:r>
              <a:rPr lang="en-US" b="1" dirty="0" smtClean="0"/>
              <a:t>Github:</a:t>
            </a:r>
            <a:r>
              <a:rPr lang="en-US" dirty="0" smtClean="0"/>
              <a:t> </a:t>
            </a:r>
            <a:r>
              <a:rPr lang="en-US" dirty="0" smtClean="0">
                <a:hlinkClick r:id="rId2"/>
              </a:rPr>
              <a:t>https://github.com/hallmanac</a:t>
            </a:r>
            <a:endParaRPr lang="en-US" dirty="0" smtClean="0"/>
          </a:p>
          <a:p>
            <a:r>
              <a:rPr lang="en-US" b="1" dirty="0" smtClean="0"/>
              <a:t>Github:</a:t>
            </a:r>
            <a:r>
              <a:rPr lang="en-US" dirty="0" smtClean="0"/>
              <a:t> </a:t>
            </a:r>
            <a:r>
              <a:rPr lang="en-US" dirty="0" smtClean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github.com/Nebbia/RedisRepo</a:t>
            </a:r>
            <a:endParaRPr lang="en-US" dirty="0" smtClean="0"/>
          </a:p>
          <a:p>
            <a:r>
              <a:rPr lang="en-US" b="1" dirty="0"/>
              <a:t>Github: </a:t>
            </a:r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github.com/Hallmanac/redis-aspnet-azure</a:t>
            </a:r>
            <a:r>
              <a:rPr lang="en-US" dirty="0" smtClean="0"/>
              <a:t> </a:t>
            </a:r>
            <a:endParaRPr lang="en-US" dirty="0" smtClean="0"/>
          </a:p>
          <a:p>
            <a:r>
              <a:rPr lang="en-US" b="1" dirty="0" smtClean="0"/>
              <a:t>Email:</a:t>
            </a:r>
            <a:r>
              <a:rPr lang="en-US" dirty="0" smtClean="0"/>
              <a:t> </a:t>
            </a:r>
            <a:r>
              <a:rPr lang="en-US" dirty="0" smtClean="0">
                <a:hlinkClick r:id="rId5"/>
              </a:rPr>
              <a:t>Brian@NebbiaTech.com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698189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7312" y="1804987"/>
            <a:ext cx="3286125" cy="43719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1100" y="928687"/>
            <a:ext cx="3810000" cy="146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753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rgbClr val="FFC000"/>
                </a:solidFill>
              </a:rPr>
              <a:t>Cross platform, In-Memory, Key Value Store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0167" y="4680656"/>
            <a:ext cx="1572233" cy="1824036"/>
          </a:xfrm>
        </p:spPr>
      </p:pic>
      <p:grpSp>
        <p:nvGrpSpPr>
          <p:cNvPr id="7" name="Group 6"/>
          <p:cNvGrpSpPr/>
          <p:nvPr/>
        </p:nvGrpSpPr>
        <p:grpSpPr>
          <a:xfrm>
            <a:off x="742950" y="4382899"/>
            <a:ext cx="1522241" cy="1297763"/>
            <a:chOff x="1428429" y="3023659"/>
            <a:chExt cx="2484587" cy="2118196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28429" y="3023659"/>
              <a:ext cx="2484587" cy="2118196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97651" y="3343274"/>
              <a:ext cx="728668" cy="596607"/>
            </a:xfrm>
            <a:prstGeom prst="rect">
              <a:avLst/>
            </a:prstGeom>
          </p:spPr>
        </p:pic>
      </p:grpSp>
      <p:grpSp>
        <p:nvGrpSpPr>
          <p:cNvPr id="10" name="Group 9"/>
          <p:cNvGrpSpPr/>
          <p:nvPr/>
        </p:nvGrpSpPr>
        <p:grpSpPr>
          <a:xfrm>
            <a:off x="4087376" y="4208438"/>
            <a:ext cx="1452642" cy="1471611"/>
            <a:chOff x="7781924" y="2676524"/>
            <a:chExt cx="3057525" cy="3057525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81924" y="2676524"/>
              <a:ext cx="3057525" cy="3057525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25688" y="3705224"/>
              <a:ext cx="1454925" cy="1454925"/>
            </a:xfrm>
            <a:prstGeom prst="rect">
              <a:avLst/>
            </a:prstGeom>
          </p:spPr>
        </p:pic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00" y="2245254"/>
            <a:ext cx="3810000" cy="146685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9166" y="3284866"/>
            <a:ext cx="2196066" cy="2196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855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>
                <a:solidFill>
                  <a:srgbClr val="FFC000"/>
                </a:solidFill>
              </a:rPr>
              <a:t>It has Data Types other than strings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00" y="2245254"/>
            <a:ext cx="3810000" cy="1466850"/>
          </a:xfrm>
          <a:prstGeom prst="rect">
            <a:avLst/>
          </a:prstGeom>
        </p:spPr>
      </p:pic>
      <p:pic>
        <p:nvPicPr>
          <p:cNvPr id="15" name="Content Placeholder 1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545" y="3712104"/>
            <a:ext cx="2276475" cy="2857500"/>
          </a:xfrm>
        </p:spPr>
      </p:pic>
      <p:sp>
        <p:nvSpPr>
          <p:cNvPr id="17" name="TextBox 16"/>
          <p:cNvSpPr txBox="1"/>
          <p:nvPr/>
        </p:nvSpPr>
        <p:spPr>
          <a:xfrm>
            <a:off x="6706020" y="6200272"/>
            <a:ext cx="3743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…unless people are the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086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6012" y="973669"/>
            <a:ext cx="9218613" cy="706964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>
                <a:solidFill>
                  <a:srgbClr val="FFC000"/>
                </a:solidFill>
              </a:rPr>
              <a:t>…with Operations for manipulating that data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00" y="2245254"/>
            <a:ext cx="3810000" cy="1466850"/>
          </a:xfrm>
          <a:prstGeom prst="rect">
            <a:avLst/>
          </a:prstGeom>
        </p:spPr>
      </p:pic>
      <p:pic>
        <p:nvPicPr>
          <p:cNvPr id="15" name="Content Placeholder 1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0943" y="3495648"/>
            <a:ext cx="1428750" cy="1793410"/>
          </a:xfr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0" y="5289058"/>
            <a:ext cx="3448050" cy="1435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144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6012" y="973669"/>
            <a:ext cx="9218613" cy="706964"/>
          </a:xfrm>
        </p:spPr>
        <p:txBody>
          <a:bodyPr>
            <a:normAutofit/>
          </a:bodyPr>
          <a:lstStyle/>
          <a:p>
            <a:pPr algn="ctr"/>
            <a:r>
              <a:rPr lang="en-US" dirty="0" smtClean="0">
                <a:solidFill>
                  <a:srgbClr val="FFC000"/>
                </a:solidFill>
              </a:rPr>
              <a:t>It’s a Pub/Sub system as well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00" y="2245254"/>
            <a:ext cx="3810000" cy="1466850"/>
          </a:xfrm>
          <a:prstGeom prst="rect">
            <a:avLst/>
          </a:prstGeom>
        </p:spPr>
      </p:pic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1375" y="3544887"/>
            <a:ext cx="4972050" cy="2924175"/>
          </a:xfrm>
        </p:spPr>
      </p:pic>
    </p:spTree>
    <p:extLst>
      <p:ext uri="{BB962C8B-B14F-4D97-AF65-F5344CB8AC3E}">
        <p14:creationId xmlns:p14="http://schemas.microsoft.com/office/powerpoint/2010/main" val="2475786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F9C9D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EC7F02AD-9687-440F-A9DF-FAA6F22270D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6035</TotalTime>
  <Words>669</Words>
  <Application>Microsoft Office PowerPoint</Application>
  <PresentationFormat>Widescreen</PresentationFormat>
  <Paragraphs>193</Paragraphs>
  <Slides>46</Slides>
  <Notes>1</Notes>
  <HiddenSlides>5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3" baseType="lpstr">
      <vt:lpstr>Arial</vt:lpstr>
      <vt:lpstr>Calibri</vt:lpstr>
      <vt:lpstr>Century Gothic</vt:lpstr>
      <vt:lpstr>Consolas</vt:lpstr>
      <vt:lpstr>Verdana</vt:lpstr>
      <vt:lpstr>Wingdings 3</vt:lpstr>
      <vt:lpstr>Ion Boardroom</vt:lpstr>
      <vt:lpstr>Caching with Redis on Azure</vt:lpstr>
      <vt:lpstr>Me</vt:lpstr>
      <vt:lpstr>Goals for this talk</vt:lpstr>
      <vt:lpstr>Interruptions welcome</vt:lpstr>
      <vt:lpstr>PowerPoint Presentation</vt:lpstr>
      <vt:lpstr>Cross platform, In-Memory, Key Value Store</vt:lpstr>
      <vt:lpstr>It has Data Types other than strings</vt:lpstr>
      <vt:lpstr>…with Operations for manipulating that data</vt:lpstr>
      <vt:lpstr>It’s a Pub/Sub system as well</vt:lpstr>
      <vt:lpstr>Redis Keys</vt:lpstr>
      <vt:lpstr>Redis Types</vt:lpstr>
      <vt:lpstr>Redis Type: String</vt:lpstr>
      <vt:lpstr>Redis Type: List</vt:lpstr>
      <vt:lpstr>Redis Type: Set</vt:lpstr>
      <vt:lpstr>Redis Type: Sorted Set</vt:lpstr>
      <vt:lpstr>Redis Type: Hash</vt:lpstr>
      <vt:lpstr>But Why Redis?</vt:lpstr>
      <vt:lpstr>Decouples app cache from app server</vt:lpstr>
      <vt:lpstr>Survives App or API server recycle</vt:lpstr>
      <vt:lpstr>Can be used as Pub/Sub</vt:lpstr>
      <vt:lpstr>Redis Cache Storage Strategies</vt:lpstr>
      <vt:lpstr>PowerPoint Presentation</vt:lpstr>
      <vt:lpstr>PowerPoint Presentation</vt:lpstr>
      <vt:lpstr>PowerPoint Presentation</vt:lpstr>
      <vt:lpstr>PowerPoint Presentation</vt:lpstr>
      <vt:lpstr>How do we use it?</vt:lpstr>
      <vt:lpstr>Libraries And Tools </vt:lpstr>
      <vt:lpstr>Libraries And Tools </vt:lpstr>
      <vt:lpstr>PowerPoint Presentation</vt:lpstr>
      <vt:lpstr>PowerPoint Presentation</vt:lpstr>
      <vt:lpstr>Install Redis As a Service</vt:lpstr>
      <vt:lpstr>Libraries And Tools </vt:lpstr>
      <vt:lpstr>Libraries And Tools </vt:lpstr>
      <vt:lpstr>Libraries And Tools </vt:lpstr>
      <vt:lpstr>Libraries And Tools </vt:lpstr>
      <vt:lpstr>Libraries And Tools</vt:lpstr>
      <vt:lpstr>Libraries And Tools </vt:lpstr>
      <vt:lpstr>Cache Aside Pattern</vt:lpstr>
      <vt:lpstr>DEMO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Questions?</vt:lpstr>
      <vt:lpstr>Contact Info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Redis Caching With ASP.NET &amp; Azure</dc:title>
  <dc:creator>Brian Hall</dc:creator>
  <cp:lastModifiedBy>Brian Hall</cp:lastModifiedBy>
  <cp:revision>111</cp:revision>
  <dcterms:created xsi:type="dcterms:W3CDTF">2015-03-28T02:23:41Z</dcterms:created>
  <dcterms:modified xsi:type="dcterms:W3CDTF">2016-04-18T16:07:01Z</dcterms:modified>
</cp:coreProperties>
</file>